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351" r:id="rId2"/>
    <p:sldId id="325" r:id="rId3"/>
    <p:sldId id="360" r:id="rId4"/>
    <p:sldId id="370" r:id="rId5"/>
    <p:sldId id="372" r:id="rId6"/>
    <p:sldId id="365" r:id="rId7"/>
    <p:sldId id="371" r:id="rId8"/>
    <p:sldId id="374" r:id="rId9"/>
    <p:sldId id="373" r:id="rId10"/>
    <p:sldId id="381" r:id="rId11"/>
    <p:sldId id="368" r:id="rId12"/>
    <p:sldId id="376" r:id="rId13"/>
    <p:sldId id="377" r:id="rId14"/>
    <p:sldId id="379" r:id="rId15"/>
    <p:sldId id="369" r:id="rId16"/>
    <p:sldId id="378" r:id="rId17"/>
    <p:sldId id="380" r:id="rId18"/>
    <p:sldId id="361" r:id="rId19"/>
    <p:sldId id="362" r:id="rId20"/>
    <p:sldId id="364" r:id="rId21"/>
  </p:sldIdLst>
  <p:sldSz cx="9144000" cy="5143500" type="screen16x9"/>
  <p:notesSz cx="6858000" cy="9144000"/>
  <p:embeddedFontLst>
    <p:embeddedFont>
      <p:font typeface="Jura" panose="020B0604020202020204" charset="0"/>
      <p:regular r:id="rId23"/>
      <p:bold r:id="rId24"/>
    </p:embeddedFont>
    <p:embeddedFont>
      <p:font typeface="MuseoModerno Black" panose="020B0604020202020204" charset="0"/>
      <p:bold r:id="rId25"/>
    </p:embeddedFont>
    <p:embeddedFont>
      <p:font typeface="Righteous"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Final" id="{EB8D1024-2A48-4785-ADE2-DA6822461D19}">
          <p14:sldIdLst>
            <p14:sldId id="351"/>
            <p14:sldId id="325"/>
            <p14:sldId id="360"/>
            <p14:sldId id="370"/>
            <p14:sldId id="372"/>
            <p14:sldId id="365"/>
            <p14:sldId id="371"/>
            <p14:sldId id="374"/>
            <p14:sldId id="373"/>
            <p14:sldId id="381"/>
            <p14:sldId id="368"/>
            <p14:sldId id="376"/>
            <p14:sldId id="377"/>
            <p14:sldId id="379"/>
            <p14:sldId id="369"/>
            <p14:sldId id="378"/>
            <p14:sldId id="380"/>
            <p14:sldId id="361"/>
            <p14:sldId id="362"/>
            <p14:sldId id="364"/>
          </p14:sldIdLst>
        </p14:section>
        <p14:section name="Delete" id="{9D8B1F98-F4FA-4BB3-A28F-A80FF0B056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0000"/>
    <a:srgbClr val="0070C0"/>
    <a:srgbClr val="FFCC4C"/>
    <a:srgbClr val="F7931F"/>
    <a:srgbClr val="C13018"/>
    <a:srgbClr val="2497D0"/>
    <a:srgbClr val="4CC1EF"/>
    <a:srgbClr val="BEBEBE"/>
    <a:srgbClr val="902412"/>
    <a:srgbClr val="01B8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23AA11-96FD-425E-B248-473A6F856331}">
  <a:tblStyle styleId="{9923AA11-96FD-425E-B248-473A6F8563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showGuides="1">
      <p:cViewPr>
        <p:scale>
          <a:sx n="100" d="100"/>
          <a:sy n="100" d="100"/>
        </p:scale>
        <p:origin x="413" y="40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227108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76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959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832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850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513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9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5636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3833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5914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5951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52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21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9195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8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0240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365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195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23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8036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e3c1e5b5fb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e3c1e5b5f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62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9"/>
        <p:cNvGrpSpPr/>
        <p:nvPr/>
      </p:nvGrpSpPr>
      <p:grpSpPr>
        <a:xfrm>
          <a:off x="0" y="0"/>
          <a:ext cx="0" cy="0"/>
          <a:chOff x="0" y="0"/>
          <a:chExt cx="0" cy="0"/>
        </a:xfrm>
      </p:grpSpPr>
      <p:sp>
        <p:nvSpPr>
          <p:cNvPr id="160" name="Google Shape;160;p11"/>
          <p:cNvSpPr txBox="1">
            <a:spLocks noGrp="1"/>
          </p:cNvSpPr>
          <p:nvPr>
            <p:ph type="title" hasCustomPrompt="1"/>
          </p:nvPr>
        </p:nvSpPr>
        <p:spPr>
          <a:xfrm>
            <a:off x="3314700" y="1396700"/>
            <a:ext cx="5114100" cy="15111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61" name="Google Shape;161;p11"/>
          <p:cNvSpPr txBox="1">
            <a:spLocks noGrp="1"/>
          </p:cNvSpPr>
          <p:nvPr>
            <p:ph type="subTitle" idx="1"/>
          </p:nvPr>
        </p:nvSpPr>
        <p:spPr>
          <a:xfrm>
            <a:off x="3314700" y="3184075"/>
            <a:ext cx="5114100" cy="4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2" name="Google Shape;162;p11"/>
          <p:cNvGrpSpPr/>
          <p:nvPr/>
        </p:nvGrpSpPr>
        <p:grpSpPr>
          <a:xfrm>
            <a:off x="2865839" y="262867"/>
            <a:ext cx="6278161" cy="382141"/>
            <a:chOff x="2865839" y="262867"/>
            <a:chExt cx="6278161" cy="382141"/>
          </a:xfrm>
        </p:grpSpPr>
        <p:cxnSp>
          <p:nvCxnSpPr>
            <p:cNvPr id="163" name="Google Shape;163;p11"/>
            <p:cNvCxnSpPr/>
            <p:nvPr/>
          </p:nvCxnSpPr>
          <p:spPr>
            <a:xfrm>
              <a:off x="3148200" y="454400"/>
              <a:ext cx="5995800" cy="0"/>
            </a:xfrm>
            <a:prstGeom prst="straightConnector1">
              <a:avLst/>
            </a:prstGeom>
            <a:noFill/>
            <a:ln w="9525" cap="flat" cmpd="sng">
              <a:solidFill>
                <a:schemeClr val="lt1"/>
              </a:solidFill>
              <a:prstDash val="solid"/>
              <a:round/>
              <a:headEnd type="none" w="med" len="med"/>
              <a:tailEnd type="none" w="med" len="med"/>
            </a:ln>
          </p:spPr>
        </p:cxnSp>
        <p:grpSp>
          <p:nvGrpSpPr>
            <p:cNvPr id="164" name="Google Shape;164;p11"/>
            <p:cNvGrpSpPr/>
            <p:nvPr/>
          </p:nvGrpSpPr>
          <p:grpSpPr>
            <a:xfrm rot="-2700771" flipH="1">
              <a:off x="2919601" y="321019"/>
              <a:ext cx="274531" cy="265837"/>
              <a:chOff x="6021400" y="1654100"/>
              <a:chExt cx="435350" cy="421375"/>
            </a:xfrm>
          </p:grpSpPr>
          <p:sp>
            <p:nvSpPr>
              <p:cNvPr id="165" name="Google Shape;165;p11"/>
              <p:cNvSpPr/>
              <p:nvPr/>
            </p:nvSpPr>
            <p:spPr>
              <a:xfrm>
                <a:off x="6021400" y="1731075"/>
                <a:ext cx="355825" cy="344400"/>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6196400" y="1654100"/>
                <a:ext cx="127050" cy="12447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a:off x="6329725" y="1787550"/>
                <a:ext cx="127025" cy="124350"/>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 name="Google Shape;168;p11"/>
          <p:cNvGrpSpPr/>
          <p:nvPr/>
        </p:nvGrpSpPr>
        <p:grpSpPr>
          <a:xfrm rot="-5400000" flipH="1">
            <a:off x="-3506483" y="2005869"/>
            <a:ext cx="7610763" cy="832396"/>
            <a:chOff x="-71925" y="-884100"/>
            <a:chExt cx="9144255" cy="1188797"/>
          </a:xfrm>
        </p:grpSpPr>
        <p:sp>
          <p:nvSpPr>
            <p:cNvPr id="169" name="Google Shape;169;p11"/>
            <p:cNvSpPr/>
            <p:nvPr/>
          </p:nvSpPr>
          <p:spPr>
            <a:xfrm>
              <a:off x="-71925" y="-884100"/>
              <a:ext cx="3175016" cy="741739"/>
            </a:xfrm>
            <a:custGeom>
              <a:avLst/>
              <a:gdLst/>
              <a:ahLst/>
              <a:cxnLst/>
              <a:rect l="l" t="t" r="r" b="b"/>
              <a:pathLst>
                <a:path w="99196" h="44764" extrusionOk="0">
                  <a:moveTo>
                    <a:pt x="96826" y="0"/>
                  </a:moveTo>
                  <a:cubicBezTo>
                    <a:pt x="87993" y="14934"/>
                    <a:pt x="80556" y="32035"/>
                    <a:pt x="64567" y="38354"/>
                  </a:cubicBezTo>
                  <a:cubicBezTo>
                    <a:pt x="60625" y="39913"/>
                    <a:pt x="56746" y="40615"/>
                    <a:pt x="52946" y="40615"/>
                  </a:cubicBezTo>
                  <a:cubicBezTo>
                    <a:pt x="32157" y="40615"/>
                    <a:pt x="13718" y="19608"/>
                    <a:pt x="0" y="2967"/>
                  </a:cubicBezTo>
                  <a:lnTo>
                    <a:pt x="0" y="7107"/>
                  </a:lnTo>
                  <a:cubicBezTo>
                    <a:pt x="13714" y="23750"/>
                    <a:pt x="32154" y="44764"/>
                    <a:pt x="52946" y="44764"/>
                  </a:cubicBezTo>
                  <a:cubicBezTo>
                    <a:pt x="56744" y="44764"/>
                    <a:pt x="60620" y="44063"/>
                    <a:pt x="64560" y="42506"/>
                  </a:cubicBezTo>
                  <a:cubicBezTo>
                    <a:pt x="82058" y="35592"/>
                    <a:pt x="89185" y="15722"/>
                    <a:pt x="991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20108" y="-884100"/>
              <a:ext cx="2963286" cy="591317"/>
            </a:xfrm>
            <a:custGeom>
              <a:avLst/>
              <a:gdLst/>
              <a:ahLst/>
              <a:cxnLst/>
              <a:rect l="l" t="t" r="r" b="b"/>
              <a:pathLst>
                <a:path w="92581" h="35686" extrusionOk="0">
                  <a:moveTo>
                    <a:pt x="0" y="0"/>
                  </a:moveTo>
                  <a:cubicBezTo>
                    <a:pt x="13539" y="16291"/>
                    <a:pt x="31336" y="35685"/>
                    <a:pt x="51325" y="35685"/>
                  </a:cubicBezTo>
                  <a:cubicBezTo>
                    <a:pt x="55137" y="35685"/>
                    <a:pt x="59029" y="34980"/>
                    <a:pt x="62986" y="33413"/>
                  </a:cubicBezTo>
                  <a:cubicBezTo>
                    <a:pt x="77218" y="27771"/>
                    <a:pt x="84802" y="13613"/>
                    <a:pt x="92580" y="0"/>
                  </a:cubicBezTo>
                  <a:lnTo>
                    <a:pt x="90408" y="0"/>
                  </a:lnTo>
                  <a:cubicBezTo>
                    <a:pt x="83313" y="12253"/>
                    <a:pt x="75803" y="24165"/>
                    <a:pt x="63023" y="29236"/>
                  </a:cubicBezTo>
                  <a:cubicBezTo>
                    <a:pt x="59050" y="30812"/>
                    <a:pt x="55143" y="31522"/>
                    <a:pt x="51318" y="31522"/>
                  </a:cubicBezTo>
                  <a:cubicBezTo>
                    <a:pt x="33004" y="31522"/>
                    <a:pt x="16543" y="15259"/>
                    <a:pt x="3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a:off x="-71925" y="-884100"/>
              <a:ext cx="3386650" cy="891400"/>
            </a:xfrm>
            <a:custGeom>
              <a:avLst/>
              <a:gdLst/>
              <a:ahLst/>
              <a:cxnLst/>
              <a:rect l="l" t="t" r="r" b="b"/>
              <a:pathLst>
                <a:path w="105808" h="53796" extrusionOk="0">
                  <a:moveTo>
                    <a:pt x="102436" y="0"/>
                  </a:moveTo>
                  <a:cubicBezTo>
                    <a:pt x="90488" y="16145"/>
                    <a:pt x="83963" y="39750"/>
                    <a:pt x="64567" y="47422"/>
                  </a:cubicBezTo>
                  <a:cubicBezTo>
                    <a:pt x="60625" y="48981"/>
                    <a:pt x="56747" y="49682"/>
                    <a:pt x="52947" y="49682"/>
                  </a:cubicBezTo>
                  <a:cubicBezTo>
                    <a:pt x="32156" y="49682"/>
                    <a:pt x="13712" y="28671"/>
                    <a:pt x="0" y="12029"/>
                  </a:cubicBezTo>
                  <a:lnTo>
                    <a:pt x="0" y="16175"/>
                  </a:lnTo>
                  <a:cubicBezTo>
                    <a:pt x="13707" y="32812"/>
                    <a:pt x="32119" y="53795"/>
                    <a:pt x="52888" y="53795"/>
                  </a:cubicBezTo>
                  <a:cubicBezTo>
                    <a:pt x="56714" y="53795"/>
                    <a:pt x="60620" y="53083"/>
                    <a:pt x="64591" y="51501"/>
                  </a:cubicBezTo>
                  <a:cubicBezTo>
                    <a:pt x="85653" y="43115"/>
                    <a:pt x="91549" y="15871"/>
                    <a:pt x="105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a:off x="5229039" y="-884100"/>
              <a:ext cx="3843012" cy="684043"/>
            </a:xfrm>
            <a:custGeom>
              <a:avLst/>
              <a:gdLst/>
              <a:ahLst/>
              <a:cxnLst/>
              <a:rect l="l" t="t" r="r" b="b"/>
              <a:pathLst>
                <a:path w="120066" h="41282" extrusionOk="0">
                  <a:moveTo>
                    <a:pt x="0" y="0"/>
                  </a:moveTo>
                  <a:cubicBezTo>
                    <a:pt x="19721" y="13196"/>
                    <a:pt x="36784" y="33544"/>
                    <a:pt x="59558" y="39608"/>
                  </a:cubicBezTo>
                  <a:cubicBezTo>
                    <a:pt x="63838" y="40749"/>
                    <a:pt x="67923" y="41282"/>
                    <a:pt x="71837" y="41282"/>
                  </a:cubicBezTo>
                  <a:cubicBezTo>
                    <a:pt x="89348" y="41282"/>
                    <a:pt x="103431" y="30623"/>
                    <a:pt x="116149" y="16058"/>
                  </a:cubicBezTo>
                  <a:cubicBezTo>
                    <a:pt x="117476" y="14531"/>
                    <a:pt x="118780" y="13017"/>
                    <a:pt x="120065" y="11508"/>
                  </a:cubicBezTo>
                  <a:lnTo>
                    <a:pt x="120065" y="7362"/>
                  </a:lnTo>
                  <a:cubicBezTo>
                    <a:pt x="118780" y="8876"/>
                    <a:pt x="117484" y="10397"/>
                    <a:pt x="116155" y="11924"/>
                  </a:cubicBezTo>
                  <a:cubicBezTo>
                    <a:pt x="103450" y="26559"/>
                    <a:pt x="89345" y="37178"/>
                    <a:pt x="71798" y="37178"/>
                  </a:cubicBezTo>
                  <a:cubicBezTo>
                    <a:pt x="67888" y="37178"/>
                    <a:pt x="63808" y="36651"/>
                    <a:pt x="59534" y="35524"/>
                  </a:cubicBezTo>
                  <a:cubicBezTo>
                    <a:pt x="38968" y="30104"/>
                    <a:pt x="23197" y="13023"/>
                    <a:pt x="59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a:off x="229826" y="-884100"/>
              <a:ext cx="2557367" cy="440530"/>
            </a:xfrm>
            <a:custGeom>
              <a:avLst/>
              <a:gdLst/>
              <a:ahLst/>
              <a:cxnLst/>
              <a:rect l="l" t="t" r="r" b="b"/>
              <a:pathLst>
                <a:path w="79899" h="26586" extrusionOk="0">
                  <a:moveTo>
                    <a:pt x="0" y="0"/>
                  </a:moveTo>
                  <a:cubicBezTo>
                    <a:pt x="12284" y="13640"/>
                    <a:pt x="27148" y="26585"/>
                    <a:pt x="43505" y="26585"/>
                  </a:cubicBezTo>
                  <a:cubicBezTo>
                    <a:pt x="47349" y="26585"/>
                    <a:pt x="51275" y="25871"/>
                    <a:pt x="55269" y="24282"/>
                  </a:cubicBezTo>
                  <a:cubicBezTo>
                    <a:pt x="66312" y="19888"/>
                    <a:pt x="73506" y="10416"/>
                    <a:pt x="79898" y="0"/>
                  </a:cubicBezTo>
                  <a:lnTo>
                    <a:pt x="77403" y="0"/>
                  </a:lnTo>
                  <a:cubicBezTo>
                    <a:pt x="71581" y="8715"/>
                    <a:pt x="64860" y="16300"/>
                    <a:pt x="55318" y="20099"/>
                  </a:cubicBezTo>
                  <a:cubicBezTo>
                    <a:pt x="51302" y="21702"/>
                    <a:pt x="47357" y="22423"/>
                    <a:pt x="43495" y="22423"/>
                  </a:cubicBezTo>
                  <a:cubicBezTo>
                    <a:pt x="28811" y="22423"/>
                    <a:pt x="15339" y="12001"/>
                    <a:pt x="3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71925" y="-884100"/>
              <a:ext cx="9144255" cy="1039121"/>
            </a:xfrm>
            <a:custGeom>
              <a:avLst/>
              <a:gdLst/>
              <a:ahLst/>
              <a:cxnLst/>
              <a:rect l="l" t="t" r="r" b="b"/>
              <a:pathLst>
                <a:path w="285691" h="62711" extrusionOk="0">
                  <a:moveTo>
                    <a:pt x="112709" y="0"/>
                  </a:moveTo>
                  <a:cubicBezTo>
                    <a:pt x="93219" y="13413"/>
                    <a:pt x="88240" y="46765"/>
                    <a:pt x="64591" y="56268"/>
                  </a:cubicBezTo>
                  <a:cubicBezTo>
                    <a:pt x="60565" y="57886"/>
                    <a:pt x="56610" y="58613"/>
                    <a:pt x="52740" y="58613"/>
                  </a:cubicBezTo>
                  <a:cubicBezTo>
                    <a:pt x="32008" y="58613"/>
                    <a:pt x="13710" y="37742"/>
                    <a:pt x="0" y="21099"/>
                  </a:cubicBezTo>
                  <a:lnTo>
                    <a:pt x="0" y="25245"/>
                  </a:lnTo>
                  <a:cubicBezTo>
                    <a:pt x="13779" y="41962"/>
                    <a:pt x="31983" y="62711"/>
                    <a:pt x="52783" y="62711"/>
                  </a:cubicBezTo>
                  <a:cubicBezTo>
                    <a:pt x="56634" y="62711"/>
                    <a:pt x="60574" y="61999"/>
                    <a:pt x="64591" y="60420"/>
                  </a:cubicBezTo>
                  <a:cubicBezTo>
                    <a:pt x="93927" y="48882"/>
                    <a:pt x="95267" y="1223"/>
                    <a:pt x="131046" y="708"/>
                  </a:cubicBezTo>
                  <a:cubicBezTo>
                    <a:pt x="131287" y="704"/>
                    <a:pt x="131528" y="702"/>
                    <a:pt x="131768" y="702"/>
                  </a:cubicBezTo>
                  <a:cubicBezTo>
                    <a:pt x="168136" y="702"/>
                    <a:pt x="191428" y="39679"/>
                    <a:pt x="225177" y="48527"/>
                  </a:cubicBezTo>
                  <a:cubicBezTo>
                    <a:pt x="229412" y="49637"/>
                    <a:pt x="233468" y="50153"/>
                    <a:pt x="237367" y="50153"/>
                  </a:cubicBezTo>
                  <a:cubicBezTo>
                    <a:pt x="254891" y="50153"/>
                    <a:pt x="269258" y="39735"/>
                    <a:pt x="282611" y="25970"/>
                  </a:cubicBezTo>
                  <a:cubicBezTo>
                    <a:pt x="283648" y="24897"/>
                    <a:pt x="284673" y="23829"/>
                    <a:pt x="285690" y="22767"/>
                  </a:cubicBezTo>
                  <a:lnTo>
                    <a:pt x="285690" y="17181"/>
                  </a:lnTo>
                  <a:cubicBezTo>
                    <a:pt x="284487" y="18529"/>
                    <a:pt x="283264" y="19876"/>
                    <a:pt x="282029" y="21234"/>
                  </a:cubicBezTo>
                  <a:cubicBezTo>
                    <a:pt x="269068" y="35407"/>
                    <a:pt x="254906" y="46062"/>
                    <a:pt x="237442" y="46062"/>
                  </a:cubicBezTo>
                  <a:cubicBezTo>
                    <a:pt x="233527" y="46062"/>
                    <a:pt x="229447" y="45527"/>
                    <a:pt x="225177" y="44375"/>
                  </a:cubicBezTo>
                  <a:cubicBezTo>
                    <a:pt x="198970" y="37311"/>
                    <a:pt x="179617" y="11539"/>
                    <a:pt x="1552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1"/>
            <p:cNvSpPr/>
            <p:nvPr/>
          </p:nvSpPr>
          <p:spPr>
            <a:xfrm>
              <a:off x="5630552" y="-884100"/>
              <a:ext cx="3441478" cy="534747"/>
            </a:xfrm>
            <a:custGeom>
              <a:avLst/>
              <a:gdLst/>
              <a:ahLst/>
              <a:cxnLst/>
              <a:rect l="l" t="t" r="r" b="b"/>
              <a:pathLst>
                <a:path w="107521" h="32272" extrusionOk="0">
                  <a:moveTo>
                    <a:pt x="0" y="0"/>
                  </a:moveTo>
                  <a:cubicBezTo>
                    <a:pt x="14780" y="12129"/>
                    <a:pt x="29000" y="25858"/>
                    <a:pt x="46975" y="30614"/>
                  </a:cubicBezTo>
                  <a:cubicBezTo>
                    <a:pt x="51247" y="31743"/>
                    <a:pt x="55326" y="32271"/>
                    <a:pt x="59235" y="32271"/>
                  </a:cubicBezTo>
                  <a:cubicBezTo>
                    <a:pt x="76787" y="32271"/>
                    <a:pt x="90909" y="21627"/>
                    <a:pt x="103610" y="7002"/>
                  </a:cubicBezTo>
                  <a:cubicBezTo>
                    <a:pt x="104939" y="5475"/>
                    <a:pt x="106235" y="3954"/>
                    <a:pt x="107520" y="2446"/>
                  </a:cubicBezTo>
                  <a:lnTo>
                    <a:pt x="107520" y="0"/>
                  </a:lnTo>
                  <a:lnTo>
                    <a:pt x="106068" y="0"/>
                  </a:lnTo>
                  <a:cubicBezTo>
                    <a:pt x="105255" y="950"/>
                    <a:pt x="104441" y="1899"/>
                    <a:pt x="103610" y="2856"/>
                  </a:cubicBezTo>
                  <a:cubicBezTo>
                    <a:pt x="90929" y="17458"/>
                    <a:pt x="76798" y="28134"/>
                    <a:pt x="59264" y="28134"/>
                  </a:cubicBezTo>
                  <a:cubicBezTo>
                    <a:pt x="55349" y="28134"/>
                    <a:pt x="51265" y="27601"/>
                    <a:pt x="46989" y="26462"/>
                  </a:cubicBezTo>
                  <a:cubicBezTo>
                    <a:pt x="31147" y="22240"/>
                    <a:pt x="18312" y="10975"/>
                    <a:pt x="5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a:off x="6395812" y="-884100"/>
              <a:ext cx="2200164" cy="234548"/>
            </a:xfrm>
            <a:custGeom>
              <a:avLst/>
              <a:gdLst/>
              <a:ahLst/>
              <a:cxnLst/>
              <a:rect l="l" t="t" r="r" b="b"/>
              <a:pathLst>
                <a:path w="68739" h="14155" extrusionOk="0">
                  <a:moveTo>
                    <a:pt x="0" y="0"/>
                  </a:moveTo>
                  <a:cubicBezTo>
                    <a:pt x="7125" y="5463"/>
                    <a:pt x="14686" y="10000"/>
                    <a:pt x="23202" y="12384"/>
                  </a:cubicBezTo>
                  <a:cubicBezTo>
                    <a:pt x="27518" y="13593"/>
                    <a:pt x="31646" y="14155"/>
                    <a:pt x="35605" y="14155"/>
                  </a:cubicBezTo>
                  <a:cubicBezTo>
                    <a:pt x="48131" y="14155"/>
                    <a:pt x="58970" y="8533"/>
                    <a:pt x="68739" y="0"/>
                  </a:cubicBezTo>
                  <a:lnTo>
                    <a:pt x="63580" y="0"/>
                  </a:lnTo>
                  <a:cubicBezTo>
                    <a:pt x="55205" y="6153"/>
                    <a:pt x="46017" y="10012"/>
                    <a:pt x="35699" y="10012"/>
                  </a:cubicBezTo>
                  <a:cubicBezTo>
                    <a:pt x="31726" y="10012"/>
                    <a:pt x="27585" y="9440"/>
                    <a:pt x="23258" y="8205"/>
                  </a:cubicBezTo>
                  <a:cubicBezTo>
                    <a:pt x="17107" y="6455"/>
                    <a:pt x="11483" y="3563"/>
                    <a:pt x="6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11125" y="-884100"/>
              <a:ext cx="2087945" cy="289743"/>
            </a:xfrm>
            <a:custGeom>
              <a:avLst/>
              <a:gdLst/>
              <a:ahLst/>
              <a:cxnLst/>
              <a:rect l="l" t="t" r="r" b="b"/>
              <a:pathLst>
                <a:path w="65233" h="17486" extrusionOk="0">
                  <a:moveTo>
                    <a:pt x="1" y="0"/>
                  </a:moveTo>
                  <a:cubicBezTo>
                    <a:pt x="10344" y="9788"/>
                    <a:pt x="22072" y="17486"/>
                    <a:pt x="34705" y="17486"/>
                  </a:cubicBezTo>
                  <a:cubicBezTo>
                    <a:pt x="38585" y="17486"/>
                    <a:pt x="42549" y="16760"/>
                    <a:pt x="46586" y="15146"/>
                  </a:cubicBezTo>
                  <a:cubicBezTo>
                    <a:pt x="54258" y="12073"/>
                    <a:pt x="60148" y="6574"/>
                    <a:pt x="65233" y="0"/>
                  </a:cubicBezTo>
                  <a:lnTo>
                    <a:pt x="61893" y="0"/>
                  </a:lnTo>
                  <a:cubicBezTo>
                    <a:pt x="57578" y="4718"/>
                    <a:pt x="52644" y="8591"/>
                    <a:pt x="46629" y="10969"/>
                  </a:cubicBezTo>
                  <a:cubicBezTo>
                    <a:pt x="42577" y="12574"/>
                    <a:pt x="38602" y="13297"/>
                    <a:pt x="34717" y="13297"/>
                  </a:cubicBezTo>
                  <a:cubicBezTo>
                    <a:pt x="23914" y="13297"/>
                    <a:pt x="13802" y="7711"/>
                    <a:pt x="4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6008029" y="-884100"/>
              <a:ext cx="2880227" cy="384673"/>
            </a:xfrm>
            <a:custGeom>
              <a:avLst/>
              <a:gdLst/>
              <a:ahLst/>
              <a:cxnLst/>
              <a:rect l="l" t="t" r="r" b="b"/>
              <a:pathLst>
                <a:path w="89986" h="23215" extrusionOk="0">
                  <a:moveTo>
                    <a:pt x="0" y="0"/>
                  </a:moveTo>
                  <a:cubicBezTo>
                    <a:pt x="10801" y="9267"/>
                    <a:pt x="21917" y="17920"/>
                    <a:pt x="35225" y="21514"/>
                  </a:cubicBezTo>
                  <a:cubicBezTo>
                    <a:pt x="39512" y="22674"/>
                    <a:pt x="43610" y="23215"/>
                    <a:pt x="47538" y="23215"/>
                  </a:cubicBezTo>
                  <a:cubicBezTo>
                    <a:pt x="64196" y="23215"/>
                    <a:pt x="77810" y="13491"/>
                    <a:pt x="89985" y="0"/>
                  </a:cubicBezTo>
                  <a:lnTo>
                    <a:pt x="86075" y="0"/>
                  </a:lnTo>
                  <a:cubicBezTo>
                    <a:pt x="74929" y="11268"/>
                    <a:pt x="62474" y="19074"/>
                    <a:pt x="47617" y="19074"/>
                  </a:cubicBezTo>
                  <a:cubicBezTo>
                    <a:pt x="43675" y="19074"/>
                    <a:pt x="39563" y="18524"/>
                    <a:pt x="35262" y="17343"/>
                  </a:cubicBezTo>
                  <a:cubicBezTo>
                    <a:pt x="24114" y="14283"/>
                    <a:pt x="14543" y="7609"/>
                    <a:pt x="5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865974" y="-884100"/>
              <a:ext cx="1461847" cy="138608"/>
            </a:xfrm>
            <a:custGeom>
              <a:avLst/>
              <a:gdLst/>
              <a:ahLst/>
              <a:cxnLst/>
              <a:rect l="l" t="t" r="r" b="b"/>
              <a:pathLst>
                <a:path w="45672" h="8365" extrusionOk="0">
                  <a:moveTo>
                    <a:pt x="0" y="0"/>
                  </a:moveTo>
                  <a:cubicBezTo>
                    <a:pt x="7388" y="5050"/>
                    <a:pt x="15304" y="8365"/>
                    <a:pt x="23633" y="8365"/>
                  </a:cubicBezTo>
                  <a:cubicBezTo>
                    <a:pt x="27529" y="8365"/>
                    <a:pt x="31515" y="7640"/>
                    <a:pt x="35579" y="6027"/>
                  </a:cubicBezTo>
                  <a:cubicBezTo>
                    <a:pt x="39315" y="4544"/>
                    <a:pt x="42643" y="2477"/>
                    <a:pt x="45672" y="0"/>
                  </a:cubicBezTo>
                  <a:lnTo>
                    <a:pt x="39552" y="0"/>
                  </a:lnTo>
                  <a:cubicBezTo>
                    <a:pt x="38286" y="696"/>
                    <a:pt x="36969" y="1323"/>
                    <a:pt x="35591" y="1868"/>
                  </a:cubicBezTo>
                  <a:cubicBezTo>
                    <a:pt x="31522" y="3487"/>
                    <a:pt x="27532" y="4215"/>
                    <a:pt x="23631" y="4215"/>
                  </a:cubicBezTo>
                  <a:cubicBezTo>
                    <a:pt x="17886" y="4215"/>
                    <a:pt x="12336" y="2636"/>
                    <a:pt x="7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6875163" y="-884100"/>
              <a:ext cx="1305138" cy="84457"/>
            </a:xfrm>
            <a:custGeom>
              <a:avLst/>
              <a:gdLst/>
              <a:ahLst/>
              <a:cxnLst/>
              <a:rect l="l" t="t" r="r" b="b"/>
              <a:pathLst>
                <a:path w="40776" h="5097" extrusionOk="0">
                  <a:moveTo>
                    <a:pt x="1" y="0"/>
                  </a:moveTo>
                  <a:cubicBezTo>
                    <a:pt x="2676" y="1303"/>
                    <a:pt x="5444" y="2409"/>
                    <a:pt x="8337" y="3246"/>
                  </a:cubicBezTo>
                  <a:cubicBezTo>
                    <a:pt x="12678" y="4511"/>
                    <a:pt x="16835" y="5096"/>
                    <a:pt x="20825" y="5096"/>
                  </a:cubicBezTo>
                  <a:cubicBezTo>
                    <a:pt x="27978" y="5096"/>
                    <a:pt x="34595" y="3216"/>
                    <a:pt x="40776" y="0"/>
                  </a:cubicBezTo>
                  <a:lnTo>
                    <a:pt x="29560" y="0"/>
                  </a:lnTo>
                  <a:cubicBezTo>
                    <a:pt x="26762" y="617"/>
                    <a:pt x="23881" y="946"/>
                    <a:pt x="20908" y="946"/>
                  </a:cubicBezTo>
                  <a:cubicBezTo>
                    <a:pt x="18049" y="946"/>
                    <a:pt x="15104" y="642"/>
                    <a:pt x="120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71925" y="-728525"/>
              <a:ext cx="9144255" cy="1033222"/>
            </a:xfrm>
            <a:custGeom>
              <a:avLst/>
              <a:gdLst/>
              <a:ahLst/>
              <a:cxnLst/>
              <a:rect l="l" t="t" r="r" b="b"/>
              <a:pathLst>
                <a:path w="285691" h="62355" extrusionOk="0">
                  <a:moveTo>
                    <a:pt x="131902" y="1"/>
                  </a:moveTo>
                  <a:cubicBezTo>
                    <a:pt x="131656" y="1"/>
                    <a:pt x="131410" y="3"/>
                    <a:pt x="131164" y="6"/>
                  </a:cubicBezTo>
                  <a:cubicBezTo>
                    <a:pt x="96261" y="496"/>
                    <a:pt x="93566" y="45319"/>
                    <a:pt x="64591" y="56088"/>
                  </a:cubicBezTo>
                  <a:cubicBezTo>
                    <a:pt x="60641" y="57556"/>
                    <a:pt x="56776" y="58220"/>
                    <a:pt x="53005" y="58220"/>
                  </a:cubicBezTo>
                  <a:cubicBezTo>
                    <a:pt x="32016" y="58220"/>
                    <a:pt x="13923" y="37656"/>
                    <a:pt x="0" y="20776"/>
                  </a:cubicBezTo>
                  <a:lnTo>
                    <a:pt x="0" y="24984"/>
                  </a:lnTo>
                  <a:cubicBezTo>
                    <a:pt x="14162" y="42293"/>
                    <a:pt x="31943" y="62355"/>
                    <a:pt x="53175" y="62355"/>
                  </a:cubicBezTo>
                  <a:cubicBezTo>
                    <a:pt x="56278" y="62355"/>
                    <a:pt x="59455" y="61926"/>
                    <a:pt x="62705" y="60998"/>
                  </a:cubicBezTo>
                  <a:cubicBezTo>
                    <a:pt x="93219" y="52283"/>
                    <a:pt x="96118" y="9013"/>
                    <a:pt x="131336" y="8305"/>
                  </a:cubicBezTo>
                  <a:cubicBezTo>
                    <a:pt x="131715" y="8298"/>
                    <a:pt x="132092" y="8294"/>
                    <a:pt x="132468" y="8294"/>
                  </a:cubicBezTo>
                  <a:cubicBezTo>
                    <a:pt x="168229" y="8294"/>
                    <a:pt x="193184" y="42463"/>
                    <a:pt x="227362" y="48980"/>
                  </a:cubicBezTo>
                  <a:cubicBezTo>
                    <a:pt x="230748" y="49625"/>
                    <a:pt x="234021" y="49926"/>
                    <a:pt x="237197" y="49926"/>
                  </a:cubicBezTo>
                  <a:cubicBezTo>
                    <a:pt x="255723" y="49926"/>
                    <a:pt x="270917" y="39675"/>
                    <a:pt x="285690" y="27646"/>
                  </a:cubicBezTo>
                  <a:lnTo>
                    <a:pt x="285690" y="21254"/>
                  </a:lnTo>
                  <a:cubicBezTo>
                    <a:pt x="271048" y="34312"/>
                    <a:pt x="256046" y="45677"/>
                    <a:pt x="237183" y="45677"/>
                  </a:cubicBezTo>
                  <a:cubicBezTo>
                    <a:pt x="233352" y="45677"/>
                    <a:pt x="229361" y="45208"/>
                    <a:pt x="225183" y="44189"/>
                  </a:cubicBezTo>
                  <a:cubicBezTo>
                    <a:pt x="191758" y="36045"/>
                    <a:pt x="167602" y="1"/>
                    <a:pt x="1319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ighteous"/>
              <a:buNone/>
              <a:defRPr sz="2800" b="1">
                <a:solidFill>
                  <a:schemeClr val="lt1"/>
                </a:solidFill>
                <a:latin typeface="Righteous"/>
                <a:ea typeface="Righteous"/>
                <a:cs typeface="Righteous"/>
                <a:sym typeface="Righteous"/>
              </a:defRPr>
            </a:lvl1pPr>
            <a:lvl2pPr lvl="1"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2pPr>
            <a:lvl3pPr lvl="2"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3pPr>
            <a:lvl4pPr lvl="3"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4pPr>
            <a:lvl5pPr lvl="4"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5pPr>
            <a:lvl6pPr lvl="5"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6pPr>
            <a:lvl7pPr lvl="6"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7pPr>
            <a:lvl8pPr lvl="7"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8pPr>
            <a:lvl9pPr lvl="8" rtl="0">
              <a:spcBef>
                <a:spcPts val="0"/>
              </a:spcBef>
              <a:spcAft>
                <a:spcPts val="0"/>
              </a:spcAft>
              <a:buClr>
                <a:schemeClr val="lt1"/>
              </a:buClr>
              <a:buSzPts val="2800"/>
              <a:buFont typeface="MuseoModerno Black"/>
              <a:buNone/>
              <a:defRPr sz="2800">
                <a:solidFill>
                  <a:schemeClr val="lt1"/>
                </a:solidFill>
                <a:latin typeface="MuseoModerno Black"/>
                <a:ea typeface="MuseoModerno Black"/>
                <a:cs typeface="MuseoModerno Black"/>
                <a:sym typeface="MuseoModern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Jura"/>
              <a:buChar char="●"/>
              <a:defRPr>
                <a:solidFill>
                  <a:schemeClr val="lt1"/>
                </a:solidFill>
                <a:latin typeface="Jura"/>
                <a:ea typeface="Jura"/>
                <a:cs typeface="Jura"/>
                <a:sym typeface="Jura"/>
              </a:defRPr>
            </a:lvl1pPr>
            <a:lvl2pPr marL="914400" lvl="1"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2pPr>
            <a:lvl3pPr marL="1371600" lvl="2"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3pPr>
            <a:lvl4pPr marL="1828800" lvl="3"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4pPr>
            <a:lvl5pPr marL="2286000" lvl="4"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5pPr>
            <a:lvl6pPr marL="2743200" lvl="5"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6pPr>
            <a:lvl7pPr marL="3200400" lvl="6"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7pPr>
            <a:lvl8pPr marL="3657600" lvl="7" indent="-317500">
              <a:lnSpc>
                <a:spcPct val="115000"/>
              </a:lnSpc>
              <a:spcBef>
                <a:spcPts val="1600"/>
              </a:spcBef>
              <a:spcAft>
                <a:spcPts val="0"/>
              </a:spcAft>
              <a:buClr>
                <a:schemeClr val="lt1"/>
              </a:buClr>
              <a:buSzPts val="1400"/>
              <a:buFont typeface="Jura"/>
              <a:buChar char="○"/>
              <a:defRPr>
                <a:solidFill>
                  <a:schemeClr val="lt1"/>
                </a:solidFill>
                <a:latin typeface="Jura"/>
                <a:ea typeface="Jura"/>
                <a:cs typeface="Jura"/>
                <a:sym typeface="Jura"/>
              </a:defRPr>
            </a:lvl8pPr>
            <a:lvl9pPr marL="4114800" lvl="8" indent="-317500">
              <a:lnSpc>
                <a:spcPct val="115000"/>
              </a:lnSpc>
              <a:spcBef>
                <a:spcPts val="1600"/>
              </a:spcBef>
              <a:spcAft>
                <a:spcPts val="1600"/>
              </a:spcAft>
              <a:buClr>
                <a:schemeClr val="lt1"/>
              </a:buClr>
              <a:buSzPts val="1400"/>
              <a:buFont typeface="Jura"/>
              <a:buChar char="■"/>
              <a:defRPr>
                <a:solidFill>
                  <a:schemeClr val="lt1"/>
                </a:solidFill>
                <a:latin typeface="Jura"/>
                <a:ea typeface="Jura"/>
                <a:cs typeface="Jura"/>
                <a:sym typeface="Jura"/>
              </a:defRPr>
            </a:lvl9pPr>
          </a:lstStyle>
          <a:p>
            <a:endParaRPr/>
          </a:p>
        </p:txBody>
      </p:sp>
    </p:spTree>
  </p:cSld>
  <p:clrMap bg1="lt1" tx1="dk1" bg2="dk2" tx2="lt2" accent1="accent1" accent2="accent2" accent3="accent3" accent4="accent4" accent5="accent5" accent6="accent6" hlink="hlink" folHlink="folHlink"/>
  <p:sldLayoutIdLst>
    <p:sldLayoutId id="2147483657"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www.personal.psu.edu/users/a/p/apm5502/LMProjectReport.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hyperlink" Target="https://www.ncbi.nlm.nih.gov/pmc/articles/PMC6947257/" TargetMode="External"/><Relationship Id="rId5" Type="http://schemas.openxmlformats.org/officeDocument/2006/relationships/hyperlink" Target="https://www.researchgate.net/publication/364952848_Metal_functionally_graded_gyroids_additive_manufacturing_mechanical_properties_and_simulation" TargetMode="External"/><Relationship Id="rId4" Type="http://schemas.openxmlformats.org/officeDocument/2006/relationships/hyperlink" Target="https://www.sciencedirect.com/science/article/pii/S221486042200443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9" name="Picture 8">
            <a:extLst>
              <a:ext uri="{FF2B5EF4-FFF2-40B4-BE49-F238E27FC236}">
                <a16:creationId xmlns:a16="http://schemas.microsoft.com/office/drawing/2014/main" id="{1DCEAE6C-FC14-C99D-B09F-3E79A4663404}"/>
              </a:ext>
            </a:extLst>
          </p:cNvPr>
          <p:cNvPicPr>
            <a:picLocks noChangeAspect="1"/>
          </p:cNvPicPr>
          <p:nvPr/>
        </p:nvPicPr>
        <p:blipFill>
          <a:blip r:embed="rId3">
            <a:alphaModFix amt="9000"/>
          </a:blip>
          <a:stretch>
            <a:fillRect/>
          </a:stretch>
        </p:blipFill>
        <p:spPr>
          <a:xfrm>
            <a:off x="-9087" y="-76136"/>
            <a:ext cx="9153087" cy="5187950"/>
          </a:xfrm>
          <a:prstGeom prst="rect">
            <a:avLst/>
          </a:prstGeom>
        </p:spPr>
      </p:pic>
      <p:sp>
        <p:nvSpPr>
          <p:cNvPr id="43" name="Title 2">
            <a:extLst>
              <a:ext uri="{FF2B5EF4-FFF2-40B4-BE49-F238E27FC236}">
                <a16:creationId xmlns:a16="http://schemas.microsoft.com/office/drawing/2014/main" id="{EEFD23F7-ED61-C87D-A393-A09E32F566A0}"/>
              </a:ext>
            </a:extLst>
          </p:cNvPr>
          <p:cNvSpPr>
            <a:spLocks noGrp="1"/>
          </p:cNvSpPr>
          <p:nvPr>
            <p:ph type="title"/>
          </p:nvPr>
        </p:nvSpPr>
        <p:spPr>
          <a:xfrm>
            <a:off x="1187234" y="1317250"/>
            <a:ext cx="6871127" cy="996913"/>
          </a:xfrm>
        </p:spPr>
        <p:txBody>
          <a:bodyPr lIns="0" tIns="0" rIns="0" bIns="216000" anchor="ctr" anchorCtr="1">
            <a:noAutofit/>
          </a:bodyPr>
          <a:lstStyle/>
          <a:p>
            <a:pPr algn="ctr"/>
            <a:r>
              <a:rPr lang="en-IN" sz="3600" dirty="0">
                <a:solidFill>
                  <a:schemeClr val="accent1"/>
                </a:solidFill>
                <a:latin typeface="+mn-lt"/>
              </a:rPr>
              <a:t>Design Optimization of</a:t>
            </a:r>
            <a:br>
              <a:rPr lang="en-IN" sz="3600" dirty="0">
                <a:solidFill>
                  <a:schemeClr val="accent1"/>
                </a:solidFill>
                <a:latin typeface="+mn-lt"/>
              </a:rPr>
            </a:br>
            <a:r>
              <a:rPr lang="en-IN" sz="3600" dirty="0">
                <a:solidFill>
                  <a:schemeClr val="accent1"/>
                </a:solidFill>
                <a:latin typeface="+mn-lt"/>
              </a:rPr>
              <a:t> Drone Arm</a:t>
            </a:r>
          </a:p>
        </p:txBody>
      </p:sp>
      <p:sp>
        <p:nvSpPr>
          <p:cNvPr id="11" name="TextBox 10">
            <a:extLst>
              <a:ext uri="{FF2B5EF4-FFF2-40B4-BE49-F238E27FC236}">
                <a16:creationId xmlns:a16="http://schemas.microsoft.com/office/drawing/2014/main" id="{124D143E-D6AB-A29D-9453-2546279A0AA8}"/>
              </a:ext>
            </a:extLst>
          </p:cNvPr>
          <p:cNvSpPr txBox="1"/>
          <p:nvPr/>
        </p:nvSpPr>
        <p:spPr>
          <a:xfrm>
            <a:off x="2564031" y="2534274"/>
            <a:ext cx="4006849" cy="974626"/>
          </a:xfrm>
          <a:prstGeom prst="rect">
            <a:avLst/>
          </a:prstGeom>
          <a:noFill/>
        </p:spPr>
        <p:txBody>
          <a:bodyPr wrap="square" rtlCol="0">
            <a:spAutoFit/>
          </a:bodyPr>
          <a:lstStyle/>
          <a:p>
            <a:pPr algn="ctr">
              <a:spcBef>
                <a:spcPts val="50"/>
              </a:spcBef>
              <a:spcAft>
                <a:spcPts val="50"/>
              </a:spcAft>
            </a:pPr>
            <a:r>
              <a:rPr lang="en-IN" sz="1800" dirty="0">
                <a:solidFill>
                  <a:schemeClr val="bg1">
                    <a:lumMod val="85000"/>
                  </a:schemeClr>
                </a:solidFill>
              </a:rPr>
              <a:t>Naman Khetan        Devyan Mishra              Mudit Pathak           Aryan Kumar</a:t>
            </a:r>
          </a:p>
          <a:p>
            <a:pPr>
              <a:spcBef>
                <a:spcPts val="50"/>
              </a:spcBef>
              <a:spcAft>
                <a:spcPts val="50"/>
              </a:spcAft>
            </a:pPr>
            <a:r>
              <a:rPr lang="en-IN" sz="1800" dirty="0">
                <a:solidFill>
                  <a:schemeClr val="bg1">
                    <a:lumMod val="85000"/>
                  </a:schemeClr>
                </a:solidFill>
              </a:rPr>
              <a:t>                    Pratik Mishra</a:t>
            </a:r>
          </a:p>
        </p:txBody>
      </p:sp>
      <p:sp>
        <p:nvSpPr>
          <p:cNvPr id="12" name="TextBox 11">
            <a:extLst>
              <a:ext uri="{FF2B5EF4-FFF2-40B4-BE49-F238E27FC236}">
                <a16:creationId xmlns:a16="http://schemas.microsoft.com/office/drawing/2014/main" id="{CE3C4339-F7FF-3EE7-4580-0D4956B4A6B8}"/>
              </a:ext>
            </a:extLst>
          </p:cNvPr>
          <p:cNvSpPr txBox="1"/>
          <p:nvPr/>
        </p:nvSpPr>
        <p:spPr>
          <a:xfrm>
            <a:off x="4411040" y="2314163"/>
            <a:ext cx="423514" cy="338554"/>
          </a:xfrm>
          <a:prstGeom prst="rect">
            <a:avLst/>
          </a:prstGeom>
          <a:noFill/>
        </p:spPr>
        <p:txBody>
          <a:bodyPr wrap="none" rtlCol="0">
            <a:spAutoFit/>
          </a:bodyPr>
          <a:lstStyle/>
          <a:p>
            <a:r>
              <a:rPr lang="en-IN" sz="1600" dirty="0">
                <a:solidFill>
                  <a:schemeClr val="bg1">
                    <a:lumMod val="65000"/>
                  </a:schemeClr>
                </a:solidFill>
              </a:rPr>
              <a:t>By</a:t>
            </a:r>
          </a:p>
        </p:txBody>
      </p:sp>
      <p:sp>
        <p:nvSpPr>
          <p:cNvPr id="2" name="TextBox 1">
            <a:extLst>
              <a:ext uri="{FF2B5EF4-FFF2-40B4-BE49-F238E27FC236}">
                <a16:creationId xmlns:a16="http://schemas.microsoft.com/office/drawing/2014/main" id="{68544546-B876-02EB-260C-9120587C9A4F}"/>
              </a:ext>
            </a:extLst>
          </p:cNvPr>
          <p:cNvSpPr txBox="1"/>
          <p:nvPr/>
        </p:nvSpPr>
        <p:spPr>
          <a:xfrm>
            <a:off x="3434010" y="3508900"/>
            <a:ext cx="2377574" cy="615553"/>
          </a:xfrm>
          <a:prstGeom prst="rect">
            <a:avLst/>
          </a:prstGeom>
          <a:noFill/>
        </p:spPr>
        <p:txBody>
          <a:bodyPr wrap="none" rtlCol="0">
            <a:spAutoFit/>
          </a:bodyPr>
          <a:lstStyle/>
          <a:p>
            <a:pPr algn="ctr"/>
            <a:r>
              <a:rPr lang="en-IN" sz="1600" dirty="0">
                <a:solidFill>
                  <a:schemeClr val="bg1">
                    <a:lumMod val="65000"/>
                  </a:schemeClr>
                </a:solidFill>
              </a:rPr>
              <a:t>Under the guidance of </a:t>
            </a:r>
            <a:br>
              <a:rPr lang="en-IN" sz="1800" dirty="0">
                <a:solidFill>
                  <a:schemeClr val="bg1">
                    <a:lumMod val="65000"/>
                  </a:schemeClr>
                </a:solidFill>
              </a:rPr>
            </a:br>
            <a:r>
              <a:rPr lang="en-IN" sz="1800" dirty="0">
                <a:solidFill>
                  <a:schemeClr val="bg1">
                    <a:lumMod val="65000"/>
                  </a:schemeClr>
                </a:solidFill>
              </a:rPr>
              <a:t> </a:t>
            </a:r>
            <a:r>
              <a:rPr lang="en-IN" sz="1800" dirty="0">
                <a:solidFill>
                  <a:schemeClr val="bg1"/>
                </a:solidFill>
              </a:rPr>
              <a:t>Prof. Pawan Sharma</a:t>
            </a:r>
          </a:p>
        </p:txBody>
      </p:sp>
    </p:spTree>
    <p:extLst>
      <p:ext uri="{BB962C8B-B14F-4D97-AF65-F5344CB8AC3E}">
        <p14:creationId xmlns:p14="http://schemas.microsoft.com/office/powerpoint/2010/main" val="99859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6" name="Picture 5">
            <a:extLst>
              <a:ext uri="{FF2B5EF4-FFF2-40B4-BE49-F238E27FC236}">
                <a16:creationId xmlns:a16="http://schemas.microsoft.com/office/drawing/2014/main" id="{A713D190-DB16-C8F4-20BA-EAC1955375F8}"/>
              </a:ext>
            </a:extLst>
          </p:cNvPr>
          <p:cNvPicPr>
            <a:picLocks noChangeAspect="1"/>
          </p:cNvPicPr>
          <p:nvPr/>
        </p:nvPicPr>
        <p:blipFill>
          <a:blip r:embed="rId4"/>
          <a:stretch>
            <a:fillRect/>
          </a:stretch>
        </p:blipFill>
        <p:spPr>
          <a:xfrm>
            <a:off x="471729" y="718121"/>
            <a:ext cx="8200539" cy="4612803"/>
          </a:xfrm>
          <a:prstGeom prst="rect">
            <a:avLst/>
          </a:prstGeom>
        </p:spPr>
      </p:pic>
    </p:spTree>
    <p:extLst>
      <p:ext uri="{BB962C8B-B14F-4D97-AF65-F5344CB8AC3E}">
        <p14:creationId xmlns:p14="http://schemas.microsoft.com/office/powerpoint/2010/main" val="32721873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934216" y="114247"/>
            <a:ext cx="5464276" cy="523220"/>
          </a:xfrm>
          <a:prstGeom prst="rect">
            <a:avLst/>
          </a:prstGeom>
          <a:noFill/>
        </p:spPr>
        <p:txBody>
          <a:bodyPr wrap="square" rtlCol="0">
            <a:spAutoFit/>
          </a:bodyPr>
          <a:lstStyle/>
          <a:p>
            <a:pPr algn="ctr"/>
            <a:r>
              <a:rPr lang="en-IN" sz="2800" b="1" dirty="0">
                <a:solidFill>
                  <a:schemeClr val="accent1"/>
                </a:solidFill>
              </a:rPr>
              <a:t>CAD Model using Gyroids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What are gyroids ?</a:t>
            </a:r>
          </a:p>
        </p:txBody>
      </p:sp>
      <p:sp>
        <p:nvSpPr>
          <p:cNvPr id="5" name="TextBox 4">
            <a:extLst>
              <a:ext uri="{FF2B5EF4-FFF2-40B4-BE49-F238E27FC236}">
                <a16:creationId xmlns:a16="http://schemas.microsoft.com/office/drawing/2014/main" id="{57FF208D-1FBC-49F3-DA59-5CEEC0CB2D0B}"/>
              </a:ext>
            </a:extLst>
          </p:cNvPr>
          <p:cNvSpPr txBox="1"/>
          <p:nvPr/>
        </p:nvSpPr>
        <p:spPr>
          <a:xfrm>
            <a:off x="-25054" y="943627"/>
            <a:ext cx="9144000" cy="954107"/>
          </a:xfrm>
          <a:prstGeom prst="rect">
            <a:avLst/>
          </a:prstGeom>
          <a:noFill/>
        </p:spPr>
        <p:txBody>
          <a:bodyPr wrap="square" rtlCol="0">
            <a:spAutoFit/>
          </a:bodyPr>
          <a:lstStyle/>
          <a:p>
            <a:pPr algn="just"/>
            <a:r>
              <a:rPr lang="en-US" b="0" i="0" dirty="0">
                <a:solidFill>
                  <a:srgbClr val="D1D5DB"/>
                </a:solidFill>
                <a:effectLst/>
                <a:latin typeface="+mn-lt"/>
              </a:rPr>
              <a:t>Gyroid structures are complex, three-dimensional structures that are characterized by their repeating patterns of interconnected, curved surfaces. They are often found in nature, such as in certain types of corals. One notable feature of gyroid structures is their high surface area-to-volume ratio, which makes them useful for wide range of applications.</a:t>
            </a:r>
            <a:endParaRPr lang="en-IN" dirty="0">
              <a:latin typeface="+mn-lt"/>
            </a:endParaRPr>
          </a:p>
        </p:txBody>
      </p:sp>
      <p:pic>
        <p:nvPicPr>
          <p:cNvPr id="9" name="Picture 8">
            <a:extLst>
              <a:ext uri="{FF2B5EF4-FFF2-40B4-BE49-F238E27FC236}">
                <a16:creationId xmlns:a16="http://schemas.microsoft.com/office/drawing/2014/main" id="{89024D6F-E49D-4AE4-E4E8-0F2C841644C8}"/>
              </a:ext>
            </a:extLst>
          </p:cNvPr>
          <p:cNvPicPr>
            <a:picLocks noChangeAspect="1"/>
          </p:cNvPicPr>
          <p:nvPr/>
        </p:nvPicPr>
        <p:blipFill>
          <a:blip r:embed="rId4"/>
          <a:stretch>
            <a:fillRect/>
          </a:stretch>
        </p:blipFill>
        <p:spPr>
          <a:xfrm>
            <a:off x="786067" y="2157061"/>
            <a:ext cx="3014281" cy="2467219"/>
          </a:xfrm>
          <a:prstGeom prst="rect">
            <a:avLst/>
          </a:prstGeom>
        </p:spPr>
      </p:pic>
      <p:pic>
        <p:nvPicPr>
          <p:cNvPr id="10" name="Picture 9">
            <a:extLst>
              <a:ext uri="{FF2B5EF4-FFF2-40B4-BE49-F238E27FC236}">
                <a16:creationId xmlns:a16="http://schemas.microsoft.com/office/drawing/2014/main" id="{2BF161BF-BFC3-CE6B-24D1-683A948857D0}"/>
              </a:ext>
            </a:extLst>
          </p:cNvPr>
          <p:cNvPicPr>
            <a:picLocks noChangeAspect="1"/>
          </p:cNvPicPr>
          <p:nvPr/>
        </p:nvPicPr>
        <p:blipFill>
          <a:blip r:embed="rId5"/>
          <a:stretch>
            <a:fillRect/>
          </a:stretch>
        </p:blipFill>
        <p:spPr>
          <a:xfrm>
            <a:off x="5156200" y="2157060"/>
            <a:ext cx="3124199" cy="2467219"/>
          </a:xfrm>
          <a:prstGeom prst="rect">
            <a:avLst/>
          </a:prstGeom>
        </p:spPr>
      </p:pic>
    </p:spTree>
    <p:extLst>
      <p:ext uri="{BB962C8B-B14F-4D97-AF65-F5344CB8AC3E}">
        <p14:creationId xmlns:p14="http://schemas.microsoft.com/office/powerpoint/2010/main" val="376166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934216" y="114247"/>
            <a:ext cx="5464276" cy="523220"/>
          </a:xfrm>
          <a:prstGeom prst="rect">
            <a:avLst/>
          </a:prstGeom>
          <a:noFill/>
        </p:spPr>
        <p:txBody>
          <a:bodyPr wrap="square" rtlCol="0">
            <a:spAutoFit/>
          </a:bodyPr>
          <a:lstStyle/>
          <a:p>
            <a:pPr algn="ctr"/>
            <a:r>
              <a:rPr lang="en-IN" sz="2800" b="1" dirty="0">
                <a:solidFill>
                  <a:schemeClr val="accent1"/>
                </a:solidFill>
              </a:rPr>
              <a:t>CAD Model using Gyroids</a:t>
            </a:r>
          </a:p>
        </p:txBody>
      </p:sp>
      <p:pic>
        <p:nvPicPr>
          <p:cNvPr id="5" name="Picture 4">
            <a:extLst>
              <a:ext uri="{FF2B5EF4-FFF2-40B4-BE49-F238E27FC236}">
                <a16:creationId xmlns:a16="http://schemas.microsoft.com/office/drawing/2014/main" id="{398E9079-D6F2-18E7-B8E6-BA08C2A64F0C}"/>
              </a:ext>
            </a:extLst>
          </p:cNvPr>
          <p:cNvPicPr>
            <a:picLocks noChangeAspect="1"/>
          </p:cNvPicPr>
          <p:nvPr/>
        </p:nvPicPr>
        <p:blipFill>
          <a:blip r:embed="rId4"/>
          <a:stretch>
            <a:fillRect/>
          </a:stretch>
        </p:blipFill>
        <p:spPr>
          <a:xfrm>
            <a:off x="495300" y="665655"/>
            <a:ext cx="8153400" cy="4344792"/>
          </a:xfrm>
          <a:prstGeom prst="rect">
            <a:avLst/>
          </a:prstGeom>
        </p:spPr>
      </p:pic>
    </p:spTree>
    <p:extLst>
      <p:ext uri="{BB962C8B-B14F-4D97-AF65-F5344CB8AC3E}">
        <p14:creationId xmlns:p14="http://schemas.microsoft.com/office/powerpoint/2010/main" val="2587082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934216" y="114247"/>
            <a:ext cx="5464276" cy="523220"/>
          </a:xfrm>
          <a:prstGeom prst="rect">
            <a:avLst/>
          </a:prstGeom>
          <a:noFill/>
        </p:spPr>
        <p:txBody>
          <a:bodyPr wrap="square" rtlCol="0">
            <a:spAutoFit/>
          </a:bodyPr>
          <a:lstStyle/>
          <a:p>
            <a:pPr algn="ctr"/>
            <a:r>
              <a:rPr lang="en-IN" sz="2800" b="1" dirty="0">
                <a:solidFill>
                  <a:schemeClr val="accent1"/>
                </a:solidFill>
              </a:rPr>
              <a:t>CAD Model using Gyroids</a:t>
            </a:r>
          </a:p>
        </p:txBody>
      </p:sp>
      <p:pic>
        <p:nvPicPr>
          <p:cNvPr id="10" name="Picture 9">
            <a:extLst>
              <a:ext uri="{FF2B5EF4-FFF2-40B4-BE49-F238E27FC236}">
                <a16:creationId xmlns:a16="http://schemas.microsoft.com/office/drawing/2014/main" id="{03202BFC-0D7C-0298-C058-96F2CF5DF4BC}"/>
              </a:ext>
            </a:extLst>
          </p:cNvPr>
          <p:cNvPicPr>
            <a:picLocks noChangeAspect="1"/>
          </p:cNvPicPr>
          <p:nvPr/>
        </p:nvPicPr>
        <p:blipFill>
          <a:blip r:embed="rId4"/>
          <a:stretch>
            <a:fillRect/>
          </a:stretch>
        </p:blipFill>
        <p:spPr>
          <a:xfrm>
            <a:off x="1603502" y="624078"/>
            <a:ext cx="6025896" cy="4519422"/>
          </a:xfrm>
          <a:prstGeom prst="rect">
            <a:avLst/>
          </a:prstGeom>
        </p:spPr>
      </p:pic>
    </p:spTree>
    <p:extLst>
      <p:ext uri="{BB962C8B-B14F-4D97-AF65-F5344CB8AC3E}">
        <p14:creationId xmlns:p14="http://schemas.microsoft.com/office/powerpoint/2010/main" val="3922010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7" name="Picture 6">
            <a:extLst>
              <a:ext uri="{FF2B5EF4-FFF2-40B4-BE49-F238E27FC236}">
                <a16:creationId xmlns:a16="http://schemas.microsoft.com/office/drawing/2014/main" id="{4DDB8CFB-80D5-C0C0-E704-D97AC7150BBE}"/>
              </a:ext>
            </a:extLst>
          </p:cNvPr>
          <p:cNvPicPr>
            <a:picLocks noChangeAspect="1"/>
          </p:cNvPicPr>
          <p:nvPr/>
        </p:nvPicPr>
        <p:blipFill>
          <a:blip r:embed="rId4"/>
          <a:stretch>
            <a:fillRect/>
          </a:stretch>
        </p:blipFill>
        <p:spPr>
          <a:xfrm>
            <a:off x="670876" y="710939"/>
            <a:ext cx="7891148" cy="4176339"/>
          </a:xfrm>
          <a:prstGeom prst="rect">
            <a:avLst/>
          </a:prstGeom>
        </p:spPr>
      </p:pic>
    </p:spTree>
    <p:extLst>
      <p:ext uri="{BB962C8B-B14F-4D97-AF65-F5344CB8AC3E}">
        <p14:creationId xmlns:p14="http://schemas.microsoft.com/office/powerpoint/2010/main" val="2879401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7" name="Picture 6">
            <a:extLst>
              <a:ext uri="{FF2B5EF4-FFF2-40B4-BE49-F238E27FC236}">
                <a16:creationId xmlns:a16="http://schemas.microsoft.com/office/drawing/2014/main" id="{681896B4-0112-BC13-07E9-CE3146226300}"/>
              </a:ext>
            </a:extLst>
          </p:cNvPr>
          <p:cNvPicPr>
            <a:picLocks noChangeAspect="1"/>
          </p:cNvPicPr>
          <p:nvPr/>
        </p:nvPicPr>
        <p:blipFill>
          <a:blip r:embed="rId4"/>
          <a:stretch>
            <a:fillRect/>
          </a:stretch>
        </p:blipFill>
        <p:spPr>
          <a:xfrm>
            <a:off x="587696" y="748543"/>
            <a:ext cx="8057507" cy="4116134"/>
          </a:xfrm>
          <a:prstGeom prst="rect">
            <a:avLst/>
          </a:prstGeom>
        </p:spPr>
      </p:pic>
    </p:spTree>
    <p:extLst>
      <p:ext uri="{BB962C8B-B14F-4D97-AF65-F5344CB8AC3E}">
        <p14:creationId xmlns:p14="http://schemas.microsoft.com/office/powerpoint/2010/main" val="1422432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6" name="Picture 5">
            <a:extLst>
              <a:ext uri="{FF2B5EF4-FFF2-40B4-BE49-F238E27FC236}">
                <a16:creationId xmlns:a16="http://schemas.microsoft.com/office/drawing/2014/main" id="{2AFBE7FB-5E23-C149-5F4E-1300721C6768}"/>
              </a:ext>
            </a:extLst>
          </p:cNvPr>
          <p:cNvPicPr>
            <a:picLocks noChangeAspect="1"/>
          </p:cNvPicPr>
          <p:nvPr/>
        </p:nvPicPr>
        <p:blipFill>
          <a:blip r:embed="rId4"/>
          <a:stretch>
            <a:fillRect/>
          </a:stretch>
        </p:blipFill>
        <p:spPr>
          <a:xfrm>
            <a:off x="524550" y="644649"/>
            <a:ext cx="8094897" cy="4304630"/>
          </a:xfrm>
          <a:prstGeom prst="rect">
            <a:avLst/>
          </a:prstGeom>
        </p:spPr>
      </p:pic>
    </p:spTree>
    <p:extLst>
      <p:ext uri="{BB962C8B-B14F-4D97-AF65-F5344CB8AC3E}">
        <p14:creationId xmlns:p14="http://schemas.microsoft.com/office/powerpoint/2010/main" val="1219548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7" name="Picture 6">
            <a:extLst>
              <a:ext uri="{FF2B5EF4-FFF2-40B4-BE49-F238E27FC236}">
                <a16:creationId xmlns:a16="http://schemas.microsoft.com/office/drawing/2014/main" id="{FC921EF7-3FD1-B2F2-526B-A410D0336F7F}"/>
              </a:ext>
            </a:extLst>
          </p:cNvPr>
          <p:cNvPicPr>
            <a:picLocks noChangeAspect="1"/>
          </p:cNvPicPr>
          <p:nvPr/>
        </p:nvPicPr>
        <p:blipFill>
          <a:blip r:embed="rId4"/>
          <a:stretch>
            <a:fillRect/>
          </a:stretch>
        </p:blipFill>
        <p:spPr>
          <a:xfrm>
            <a:off x="487947" y="650524"/>
            <a:ext cx="8084935" cy="4299332"/>
          </a:xfrm>
          <a:prstGeom prst="rect">
            <a:avLst/>
          </a:prstGeom>
        </p:spPr>
      </p:pic>
    </p:spTree>
    <p:extLst>
      <p:ext uri="{BB962C8B-B14F-4D97-AF65-F5344CB8AC3E}">
        <p14:creationId xmlns:p14="http://schemas.microsoft.com/office/powerpoint/2010/main" val="29789911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9087" y="-76136"/>
            <a:ext cx="9153087"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extBox 6">
            <a:extLst>
              <a:ext uri="{FF2B5EF4-FFF2-40B4-BE49-F238E27FC236}">
                <a16:creationId xmlns:a16="http://schemas.microsoft.com/office/drawing/2014/main" id="{694AB9C3-85B5-11F8-AF98-8AFC483ADA15}"/>
              </a:ext>
            </a:extLst>
          </p:cNvPr>
          <p:cNvSpPr txBox="1"/>
          <p:nvPr/>
        </p:nvSpPr>
        <p:spPr>
          <a:xfrm>
            <a:off x="1681332" y="114247"/>
            <a:ext cx="6091614" cy="523220"/>
          </a:xfrm>
          <a:prstGeom prst="rect">
            <a:avLst/>
          </a:prstGeom>
          <a:noFill/>
        </p:spPr>
        <p:txBody>
          <a:bodyPr wrap="square">
            <a:spAutoFit/>
          </a:bodyPr>
          <a:lstStyle/>
          <a:p>
            <a:pPr algn="ctr"/>
            <a:r>
              <a:rPr lang="en-IN" sz="2800" b="1" dirty="0">
                <a:solidFill>
                  <a:schemeClr val="accent1"/>
                </a:solidFill>
              </a:rPr>
              <a:t>Comparison And Results</a:t>
            </a:r>
          </a:p>
        </p:txBody>
      </p:sp>
      <p:graphicFrame>
        <p:nvGraphicFramePr>
          <p:cNvPr id="4" name="Table 4">
            <a:extLst>
              <a:ext uri="{FF2B5EF4-FFF2-40B4-BE49-F238E27FC236}">
                <a16:creationId xmlns:a16="http://schemas.microsoft.com/office/drawing/2014/main" id="{5DEB3D64-4C8E-79D6-FE3A-768806DAB4B0}"/>
              </a:ext>
            </a:extLst>
          </p:cNvPr>
          <p:cNvGraphicFramePr>
            <a:graphicFrameLocks noGrp="1"/>
          </p:cNvGraphicFramePr>
          <p:nvPr>
            <p:extLst>
              <p:ext uri="{D42A27DB-BD31-4B8C-83A1-F6EECF244321}">
                <p14:modId xmlns:p14="http://schemas.microsoft.com/office/powerpoint/2010/main" val="544072122"/>
              </p:ext>
            </p:extLst>
          </p:nvPr>
        </p:nvGraphicFramePr>
        <p:xfrm>
          <a:off x="305135" y="1760937"/>
          <a:ext cx="8540161" cy="2194560"/>
        </p:xfrm>
        <a:graphic>
          <a:graphicData uri="http://schemas.openxmlformats.org/drawingml/2006/table">
            <a:tbl>
              <a:tblPr firstRow="1" bandRow="1">
                <a:tableStyleId>{9923AA11-96FD-425E-B248-473A6F856331}</a:tableStyleId>
              </a:tblPr>
              <a:tblGrid>
                <a:gridCol w="1251628">
                  <a:extLst>
                    <a:ext uri="{9D8B030D-6E8A-4147-A177-3AD203B41FA5}">
                      <a16:colId xmlns:a16="http://schemas.microsoft.com/office/drawing/2014/main" val="3228245624"/>
                    </a:ext>
                  </a:extLst>
                </a:gridCol>
                <a:gridCol w="925116">
                  <a:extLst>
                    <a:ext uri="{9D8B030D-6E8A-4147-A177-3AD203B41FA5}">
                      <a16:colId xmlns:a16="http://schemas.microsoft.com/office/drawing/2014/main" val="3138872387"/>
                    </a:ext>
                  </a:extLst>
                </a:gridCol>
                <a:gridCol w="2174816">
                  <a:extLst>
                    <a:ext uri="{9D8B030D-6E8A-4147-A177-3AD203B41FA5}">
                      <a16:colId xmlns:a16="http://schemas.microsoft.com/office/drawing/2014/main" val="1600732772"/>
                    </a:ext>
                  </a:extLst>
                </a:gridCol>
                <a:gridCol w="1427113">
                  <a:extLst>
                    <a:ext uri="{9D8B030D-6E8A-4147-A177-3AD203B41FA5}">
                      <a16:colId xmlns:a16="http://schemas.microsoft.com/office/drawing/2014/main" val="180937736"/>
                    </a:ext>
                  </a:extLst>
                </a:gridCol>
                <a:gridCol w="1256813">
                  <a:extLst>
                    <a:ext uri="{9D8B030D-6E8A-4147-A177-3AD203B41FA5}">
                      <a16:colId xmlns:a16="http://schemas.microsoft.com/office/drawing/2014/main" val="1295233481"/>
                    </a:ext>
                  </a:extLst>
                </a:gridCol>
                <a:gridCol w="1504675">
                  <a:extLst>
                    <a:ext uri="{9D8B030D-6E8A-4147-A177-3AD203B41FA5}">
                      <a16:colId xmlns:a16="http://schemas.microsoft.com/office/drawing/2014/main" val="487389558"/>
                    </a:ext>
                  </a:extLst>
                </a:gridCol>
              </a:tblGrid>
              <a:tr h="0">
                <a:tc>
                  <a:txBody>
                    <a:bodyPr/>
                    <a:lstStyle/>
                    <a:p>
                      <a:endParaRPr lang="en-IN" dirty="0"/>
                    </a:p>
                  </a:txBody>
                  <a:tcPr/>
                </a:tc>
                <a:tc>
                  <a:txBody>
                    <a:bodyPr/>
                    <a:lstStyle/>
                    <a:p>
                      <a:pPr algn="ctr"/>
                      <a:r>
                        <a:rPr lang="en-IN" sz="1200" dirty="0">
                          <a:solidFill>
                            <a:schemeClr val="accent1"/>
                          </a:solidFill>
                        </a:rPr>
                        <a:t>Weight</a:t>
                      </a:r>
                    </a:p>
                    <a:p>
                      <a:pPr algn="ctr"/>
                      <a:r>
                        <a:rPr lang="en-IN" sz="1200" dirty="0">
                          <a:solidFill>
                            <a:schemeClr val="accent2">
                              <a:lumMod val="60000"/>
                              <a:lumOff val="40000"/>
                            </a:schemeClr>
                          </a:solidFill>
                        </a:rPr>
                        <a:t>(grams)</a:t>
                      </a:r>
                    </a:p>
                  </a:txBody>
                  <a:tcPr anchor="ctr"/>
                </a:tc>
                <a:tc>
                  <a:txBody>
                    <a:bodyPr/>
                    <a:lstStyle/>
                    <a:p>
                      <a:pPr algn="ctr"/>
                      <a:r>
                        <a:rPr lang="en-IN" sz="1200" dirty="0">
                          <a:solidFill>
                            <a:schemeClr val="accent1"/>
                          </a:solidFill>
                        </a:rPr>
                        <a:t>Maximum Deformation</a:t>
                      </a:r>
                    </a:p>
                    <a:p>
                      <a:pPr algn="ctr"/>
                      <a:r>
                        <a:rPr lang="en-IN" sz="1200" dirty="0">
                          <a:solidFill>
                            <a:schemeClr val="accent2">
                              <a:lumMod val="60000"/>
                              <a:lumOff val="40000"/>
                            </a:schemeClr>
                          </a:solidFill>
                        </a:rPr>
                        <a:t>(mm)</a:t>
                      </a:r>
                    </a:p>
                  </a:txBody>
                  <a:tcPr anchor="ctr"/>
                </a:tc>
                <a:tc>
                  <a:txBody>
                    <a:bodyPr/>
                    <a:lstStyle/>
                    <a:p>
                      <a:pPr algn="ctr"/>
                      <a:r>
                        <a:rPr lang="en-IN" sz="1200" dirty="0">
                          <a:solidFill>
                            <a:schemeClr val="accent1"/>
                          </a:solidFill>
                        </a:rPr>
                        <a:t>Stress(average)</a:t>
                      </a:r>
                    </a:p>
                    <a:p>
                      <a:pPr algn="ctr"/>
                      <a:r>
                        <a:rPr lang="en-IN" sz="1200" dirty="0">
                          <a:solidFill>
                            <a:schemeClr val="accent2">
                              <a:lumMod val="60000"/>
                              <a:lumOff val="40000"/>
                            </a:schemeClr>
                          </a:solidFill>
                        </a:rPr>
                        <a:t>(MPa)</a:t>
                      </a:r>
                    </a:p>
                  </a:txBody>
                  <a:tcPr anchor="ctr"/>
                </a:tc>
                <a:tc>
                  <a:txBody>
                    <a:bodyPr/>
                    <a:lstStyle/>
                    <a:p>
                      <a:pPr algn="ctr"/>
                      <a:r>
                        <a:rPr lang="en-IN" sz="1200" dirty="0">
                          <a:solidFill>
                            <a:schemeClr val="accent1"/>
                          </a:solidFill>
                        </a:rPr>
                        <a:t>Factor of Safety</a:t>
                      </a:r>
                      <a:br>
                        <a:rPr lang="en-IN" sz="1200" dirty="0">
                          <a:solidFill>
                            <a:schemeClr val="accent1"/>
                          </a:solidFill>
                        </a:rPr>
                      </a:br>
                      <a:r>
                        <a:rPr lang="en-IN" sz="1200" dirty="0">
                          <a:solidFill>
                            <a:schemeClr val="accent1"/>
                          </a:solidFill>
                        </a:rPr>
                        <a:t>(average)</a:t>
                      </a:r>
                    </a:p>
                  </a:txBody>
                  <a:tcPr/>
                </a:tc>
                <a:tc>
                  <a:txBody>
                    <a:bodyPr/>
                    <a:lstStyle/>
                    <a:p>
                      <a:pPr algn="ctr"/>
                      <a:r>
                        <a:rPr lang="en-IN" sz="1200" u="sng" dirty="0">
                          <a:solidFill>
                            <a:schemeClr val="accent1"/>
                          </a:solidFill>
                        </a:rPr>
                        <a:t>Factor of Safety</a:t>
                      </a:r>
                      <a:br>
                        <a:rPr lang="en-IN" sz="1200" u="sng" dirty="0">
                          <a:solidFill>
                            <a:schemeClr val="accent1"/>
                          </a:solidFill>
                        </a:rPr>
                      </a:br>
                      <a:r>
                        <a:rPr lang="en-IN" sz="1200" u="none" dirty="0">
                          <a:solidFill>
                            <a:schemeClr val="accent1"/>
                          </a:solidFill>
                        </a:rPr>
                        <a:t>Weight</a:t>
                      </a:r>
                    </a:p>
                  </a:txBody>
                  <a:tcPr anchor="ctr"/>
                </a:tc>
                <a:extLst>
                  <a:ext uri="{0D108BD9-81ED-4DB2-BD59-A6C34878D82A}">
                    <a16:rowId xmlns:a16="http://schemas.microsoft.com/office/drawing/2014/main" val="717702149"/>
                  </a:ext>
                </a:extLst>
              </a:tr>
              <a:tr h="370840">
                <a:tc>
                  <a:txBody>
                    <a:bodyPr/>
                    <a:lstStyle/>
                    <a:p>
                      <a:pPr algn="ctr"/>
                      <a:r>
                        <a:rPr lang="en-IN" sz="1200" dirty="0">
                          <a:solidFill>
                            <a:schemeClr val="accent1"/>
                          </a:solidFill>
                        </a:rPr>
                        <a:t>Standard Drone Arm</a:t>
                      </a:r>
                    </a:p>
                  </a:txBody>
                  <a:tcPr/>
                </a:tc>
                <a:tc>
                  <a:txBody>
                    <a:bodyPr/>
                    <a:lstStyle/>
                    <a:p>
                      <a:pPr algn="ctr"/>
                      <a:r>
                        <a:rPr lang="en-IN" sz="1200" dirty="0">
                          <a:solidFill>
                            <a:schemeClr val="bg1"/>
                          </a:solidFill>
                        </a:rPr>
                        <a:t>680.4</a:t>
                      </a:r>
                    </a:p>
                  </a:txBody>
                  <a:tcPr anchor="ctr"/>
                </a:tc>
                <a:tc>
                  <a:txBody>
                    <a:bodyPr/>
                    <a:lstStyle/>
                    <a:p>
                      <a:pPr algn="ctr"/>
                      <a:r>
                        <a:rPr lang="en-IN" sz="1200" dirty="0">
                          <a:solidFill>
                            <a:schemeClr val="bg1"/>
                          </a:solidFill>
                        </a:rPr>
                        <a:t>0.01</a:t>
                      </a:r>
                    </a:p>
                  </a:txBody>
                  <a:tcPr anchor="ctr"/>
                </a:tc>
                <a:tc>
                  <a:txBody>
                    <a:bodyPr/>
                    <a:lstStyle/>
                    <a:p>
                      <a:pPr algn="ctr"/>
                      <a:r>
                        <a:rPr lang="en-IN" sz="1200" dirty="0">
                          <a:solidFill>
                            <a:schemeClr val="bg1"/>
                          </a:solidFill>
                        </a:rPr>
                        <a:t>1.585</a:t>
                      </a:r>
                    </a:p>
                  </a:txBody>
                  <a:tcPr anchor="ctr"/>
                </a:tc>
                <a:tc>
                  <a:txBody>
                    <a:bodyPr/>
                    <a:lstStyle/>
                    <a:p>
                      <a:pPr algn="ctr"/>
                      <a:r>
                        <a:rPr lang="en-IN" sz="1200" dirty="0">
                          <a:solidFill>
                            <a:schemeClr val="bg1"/>
                          </a:solidFill>
                        </a:rPr>
                        <a:t>15</a:t>
                      </a:r>
                    </a:p>
                  </a:txBody>
                  <a:tcPr anchor="ctr"/>
                </a:tc>
                <a:tc>
                  <a:txBody>
                    <a:bodyPr/>
                    <a:lstStyle/>
                    <a:p>
                      <a:pPr algn="ctr"/>
                      <a:r>
                        <a:rPr lang="en-IN" sz="1200" dirty="0">
                          <a:solidFill>
                            <a:schemeClr val="bg1"/>
                          </a:solidFill>
                        </a:rPr>
                        <a:t>0.022</a:t>
                      </a:r>
                    </a:p>
                  </a:txBody>
                  <a:tcPr anchor="ctr"/>
                </a:tc>
                <a:extLst>
                  <a:ext uri="{0D108BD9-81ED-4DB2-BD59-A6C34878D82A}">
                    <a16:rowId xmlns:a16="http://schemas.microsoft.com/office/drawing/2014/main" val="1996013394"/>
                  </a:ext>
                </a:extLst>
              </a:tr>
              <a:tr h="370840">
                <a:tc>
                  <a:txBody>
                    <a:bodyPr/>
                    <a:lstStyle/>
                    <a:p>
                      <a:pPr algn="ctr"/>
                      <a:r>
                        <a:rPr lang="en-IN" sz="1200" dirty="0">
                          <a:solidFill>
                            <a:schemeClr val="accent1"/>
                          </a:solidFill>
                        </a:rPr>
                        <a:t>Drone arm with gyroids</a:t>
                      </a:r>
                    </a:p>
                  </a:txBody>
                  <a:tcPr anchor="ctr"/>
                </a:tc>
                <a:tc>
                  <a:txBody>
                    <a:bodyPr/>
                    <a:lstStyle/>
                    <a:p>
                      <a:pPr algn="ctr"/>
                      <a:r>
                        <a:rPr lang="en-IN" sz="1200" dirty="0">
                          <a:solidFill>
                            <a:schemeClr val="bg1"/>
                          </a:solidFill>
                        </a:rPr>
                        <a:t>100.2 </a:t>
                      </a:r>
                    </a:p>
                  </a:txBody>
                  <a:tcPr anchor="ctr"/>
                </a:tc>
                <a:tc>
                  <a:txBody>
                    <a:bodyPr/>
                    <a:lstStyle/>
                    <a:p>
                      <a:pPr algn="ctr"/>
                      <a:r>
                        <a:rPr lang="en-IN" sz="1200" dirty="0">
                          <a:solidFill>
                            <a:schemeClr val="bg1"/>
                          </a:solidFill>
                        </a:rPr>
                        <a:t>0.319 </a:t>
                      </a:r>
                    </a:p>
                  </a:txBody>
                  <a:tcPr anchor="ctr"/>
                </a:tc>
                <a:tc>
                  <a:txBody>
                    <a:bodyPr/>
                    <a:lstStyle/>
                    <a:p>
                      <a:pPr algn="ctr"/>
                      <a:r>
                        <a:rPr lang="en-IN" sz="1200" dirty="0">
                          <a:solidFill>
                            <a:schemeClr val="bg1"/>
                          </a:solidFill>
                        </a:rPr>
                        <a:t>28.599</a:t>
                      </a:r>
                    </a:p>
                  </a:txBody>
                  <a:tcPr anchor="ctr"/>
                </a:tc>
                <a:tc>
                  <a:txBody>
                    <a:bodyPr/>
                    <a:lstStyle/>
                    <a:p>
                      <a:pPr algn="ctr"/>
                      <a:r>
                        <a:rPr lang="en-IN" sz="1200" dirty="0">
                          <a:solidFill>
                            <a:schemeClr val="bg1"/>
                          </a:solidFill>
                        </a:rPr>
                        <a:t>9.9</a:t>
                      </a:r>
                    </a:p>
                  </a:txBody>
                  <a:tcPr anchor="ctr"/>
                </a:tc>
                <a:tc>
                  <a:txBody>
                    <a:bodyPr/>
                    <a:lstStyle/>
                    <a:p>
                      <a:pPr algn="ctr"/>
                      <a:r>
                        <a:rPr lang="en-IN" sz="1200" dirty="0">
                          <a:solidFill>
                            <a:schemeClr val="bg1"/>
                          </a:solidFill>
                        </a:rPr>
                        <a:t>0.098</a:t>
                      </a:r>
                    </a:p>
                  </a:txBody>
                  <a:tcPr anchor="ctr"/>
                </a:tc>
                <a:extLst>
                  <a:ext uri="{0D108BD9-81ED-4DB2-BD59-A6C34878D82A}">
                    <a16:rowId xmlns:a16="http://schemas.microsoft.com/office/drawing/2014/main" val="2881149096"/>
                  </a:ext>
                </a:extLst>
              </a:tr>
              <a:tr h="370840">
                <a:tc>
                  <a:txBody>
                    <a:bodyPr/>
                    <a:lstStyle/>
                    <a:p>
                      <a:pPr algn="ctr"/>
                      <a:r>
                        <a:rPr lang="en-IN" sz="1200" dirty="0">
                          <a:solidFill>
                            <a:schemeClr val="accent1"/>
                          </a:solidFill>
                        </a:rPr>
                        <a:t>Topologically optimized drone arm</a:t>
                      </a:r>
                    </a:p>
                  </a:txBody>
                  <a:tcPr/>
                </a:tc>
                <a:tc>
                  <a:txBody>
                    <a:bodyPr/>
                    <a:lstStyle/>
                    <a:p>
                      <a:pPr algn="ctr"/>
                      <a:r>
                        <a:rPr lang="en-IN" sz="1200" dirty="0">
                          <a:solidFill>
                            <a:schemeClr val="bg1"/>
                          </a:solidFill>
                        </a:rPr>
                        <a:t>113</a:t>
                      </a:r>
                    </a:p>
                  </a:txBody>
                  <a:tcPr anchor="ctr"/>
                </a:tc>
                <a:tc>
                  <a:txBody>
                    <a:bodyPr/>
                    <a:lstStyle/>
                    <a:p>
                      <a:pPr algn="ctr"/>
                      <a:r>
                        <a:rPr lang="en-IN" sz="1200" dirty="0">
                          <a:solidFill>
                            <a:schemeClr val="bg1"/>
                          </a:solidFill>
                        </a:rPr>
                        <a:t>0.100</a:t>
                      </a:r>
                    </a:p>
                  </a:txBody>
                  <a:tcPr anchor="ctr"/>
                </a:tc>
                <a:tc>
                  <a:txBody>
                    <a:bodyPr/>
                    <a:lstStyle/>
                    <a:p>
                      <a:pPr algn="ctr"/>
                      <a:r>
                        <a:rPr lang="en-IN" sz="1200" dirty="0">
                          <a:solidFill>
                            <a:schemeClr val="bg1"/>
                          </a:solidFill>
                        </a:rPr>
                        <a:t>6.574</a:t>
                      </a:r>
                    </a:p>
                  </a:txBody>
                  <a:tcPr anchor="ctr"/>
                </a:tc>
                <a:tc>
                  <a:txBody>
                    <a:bodyPr/>
                    <a:lstStyle/>
                    <a:p>
                      <a:pPr algn="ctr"/>
                      <a:r>
                        <a:rPr lang="en-IN" sz="1200" dirty="0">
                          <a:solidFill>
                            <a:schemeClr val="bg1"/>
                          </a:solidFill>
                        </a:rPr>
                        <a:t>15</a:t>
                      </a:r>
                    </a:p>
                  </a:txBody>
                  <a:tcPr anchor="ctr"/>
                </a:tc>
                <a:tc>
                  <a:txBody>
                    <a:bodyPr/>
                    <a:lstStyle/>
                    <a:p>
                      <a:pPr algn="ctr"/>
                      <a:r>
                        <a:rPr lang="en-IN" sz="1200" dirty="0">
                          <a:solidFill>
                            <a:schemeClr val="bg1"/>
                          </a:solidFill>
                        </a:rPr>
                        <a:t>0.133</a:t>
                      </a:r>
                    </a:p>
                  </a:txBody>
                  <a:tcPr anchor="ctr"/>
                </a:tc>
                <a:extLst>
                  <a:ext uri="{0D108BD9-81ED-4DB2-BD59-A6C34878D82A}">
                    <a16:rowId xmlns:a16="http://schemas.microsoft.com/office/drawing/2014/main" val="894021516"/>
                  </a:ext>
                </a:extLst>
              </a:tr>
            </a:tbl>
          </a:graphicData>
        </a:graphic>
      </p:graphicFrame>
    </p:spTree>
    <p:extLst>
      <p:ext uri="{BB962C8B-B14F-4D97-AF65-F5344CB8AC3E}">
        <p14:creationId xmlns:p14="http://schemas.microsoft.com/office/powerpoint/2010/main" val="4250158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9087" y="-76136"/>
            <a:ext cx="9153087"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3578352"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244274" y="142399"/>
            <a:ext cx="5464276" cy="523220"/>
          </a:xfrm>
          <a:prstGeom prst="rect">
            <a:avLst/>
          </a:prstGeom>
          <a:noFill/>
        </p:spPr>
        <p:txBody>
          <a:bodyPr wrap="square" rtlCol="0">
            <a:spAutoFit/>
          </a:bodyPr>
          <a:lstStyle/>
          <a:p>
            <a:pPr algn="ctr"/>
            <a:r>
              <a:rPr lang="en-IN" sz="2800" b="1" dirty="0">
                <a:solidFill>
                  <a:schemeClr val="accent1"/>
                </a:solidFill>
              </a:rPr>
              <a:t>Challenges We Faced</a:t>
            </a:r>
          </a:p>
        </p:txBody>
      </p:sp>
      <p:sp>
        <p:nvSpPr>
          <p:cNvPr id="4" name="TextBox 3">
            <a:extLst>
              <a:ext uri="{FF2B5EF4-FFF2-40B4-BE49-F238E27FC236}">
                <a16:creationId xmlns:a16="http://schemas.microsoft.com/office/drawing/2014/main" id="{D5B02A9C-5AB9-6444-DA42-7DF8AAAAC897}"/>
              </a:ext>
            </a:extLst>
          </p:cNvPr>
          <p:cNvSpPr txBox="1"/>
          <p:nvPr/>
        </p:nvSpPr>
        <p:spPr>
          <a:xfrm>
            <a:off x="80715" y="735187"/>
            <a:ext cx="9063285" cy="1600438"/>
          </a:xfrm>
          <a:prstGeom prst="rect">
            <a:avLst/>
          </a:prstGeom>
          <a:noFill/>
        </p:spPr>
        <p:txBody>
          <a:bodyPr wrap="square" rtlCol="0">
            <a:spAutoFit/>
          </a:bodyPr>
          <a:lstStyle/>
          <a:p>
            <a:pPr algn="just"/>
            <a:r>
              <a:rPr lang="en-IN" dirty="0">
                <a:solidFill>
                  <a:schemeClr val="bg1"/>
                </a:solidFill>
              </a:rPr>
              <a:t>Design optimization is a new and vast field for us . We try to explore this field and applying it in design of drone arm . These are the problems we faced : -</a:t>
            </a:r>
          </a:p>
          <a:p>
            <a:pPr algn="just"/>
            <a:endParaRPr lang="en-IN" dirty="0">
              <a:solidFill>
                <a:schemeClr val="bg1">
                  <a:lumMod val="85000"/>
                </a:schemeClr>
              </a:solidFill>
            </a:endParaRPr>
          </a:p>
          <a:p>
            <a:pPr marL="285750" indent="-285750" algn="just">
              <a:buClr>
                <a:schemeClr val="accent1"/>
              </a:buClr>
              <a:buFont typeface="Wingdings" panose="05000000000000000000" pitchFamily="2" charset="2"/>
              <a:buChar char="Ø"/>
            </a:pPr>
            <a:r>
              <a:rPr lang="en-IN" dirty="0">
                <a:solidFill>
                  <a:schemeClr val="bg1">
                    <a:lumMod val="85000"/>
                  </a:schemeClr>
                </a:solidFill>
              </a:rPr>
              <a:t>Designing of gyroid and its analysis prove to be problematic due to software limitations . </a:t>
            </a:r>
          </a:p>
          <a:p>
            <a:pPr marL="285750" indent="-285750" algn="just">
              <a:buClr>
                <a:schemeClr val="accent1"/>
              </a:buClr>
              <a:buFont typeface="Wingdings" panose="05000000000000000000" pitchFamily="2" charset="2"/>
              <a:buChar char="Ø"/>
            </a:pPr>
            <a:endParaRPr lang="en-IN" dirty="0">
              <a:solidFill>
                <a:schemeClr val="bg1"/>
              </a:solidFill>
            </a:endParaRPr>
          </a:p>
          <a:p>
            <a:pPr marL="285750" indent="-285750" algn="just">
              <a:buClr>
                <a:schemeClr val="accent1"/>
              </a:buClr>
              <a:buFont typeface="Wingdings" panose="05000000000000000000" pitchFamily="2" charset="2"/>
              <a:buChar char="Ø"/>
            </a:pPr>
            <a:r>
              <a:rPr lang="en-IN" dirty="0">
                <a:solidFill>
                  <a:schemeClr val="bg1">
                    <a:lumMod val="85000"/>
                  </a:schemeClr>
                </a:solidFill>
              </a:rPr>
              <a:t>Topology optimization analysis in ANSYS don’t work on non linear materials, due to this limitation we are not able to test drone arm by using materials like carbon fibre which are non linear in nature. </a:t>
            </a:r>
          </a:p>
        </p:txBody>
      </p:sp>
      <p:sp>
        <p:nvSpPr>
          <p:cNvPr id="6" name="TextBox 5">
            <a:extLst>
              <a:ext uri="{FF2B5EF4-FFF2-40B4-BE49-F238E27FC236}">
                <a16:creationId xmlns:a16="http://schemas.microsoft.com/office/drawing/2014/main" id="{54959BA6-D21A-B55C-DD88-A5DB9D518F74}"/>
              </a:ext>
            </a:extLst>
          </p:cNvPr>
          <p:cNvSpPr txBox="1"/>
          <p:nvPr/>
        </p:nvSpPr>
        <p:spPr>
          <a:xfrm>
            <a:off x="-244274" y="2389797"/>
            <a:ext cx="5464276" cy="523220"/>
          </a:xfrm>
          <a:prstGeom prst="rect">
            <a:avLst/>
          </a:prstGeom>
          <a:noFill/>
        </p:spPr>
        <p:txBody>
          <a:bodyPr wrap="square" rtlCol="0">
            <a:spAutoFit/>
          </a:bodyPr>
          <a:lstStyle/>
          <a:p>
            <a:pPr algn="ctr"/>
            <a:r>
              <a:rPr lang="en-IN" sz="2800" b="1" dirty="0">
                <a:solidFill>
                  <a:schemeClr val="accent1"/>
                </a:solidFill>
              </a:rPr>
              <a:t>Future Works</a:t>
            </a:r>
          </a:p>
        </p:txBody>
      </p:sp>
      <p:grpSp>
        <p:nvGrpSpPr>
          <p:cNvPr id="7" name="Group 6">
            <a:extLst>
              <a:ext uri="{FF2B5EF4-FFF2-40B4-BE49-F238E27FC236}">
                <a16:creationId xmlns:a16="http://schemas.microsoft.com/office/drawing/2014/main" id="{234068BB-73FB-0027-6B76-73F0F1FAF884}"/>
              </a:ext>
            </a:extLst>
          </p:cNvPr>
          <p:cNvGrpSpPr/>
          <p:nvPr/>
        </p:nvGrpSpPr>
        <p:grpSpPr>
          <a:xfrm>
            <a:off x="-3621240" y="2736446"/>
            <a:ext cx="8955014" cy="230743"/>
            <a:chOff x="-2867634" y="1480027"/>
            <a:chExt cx="8955014" cy="230743"/>
          </a:xfrm>
        </p:grpSpPr>
        <p:cxnSp>
          <p:nvCxnSpPr>
            <p:cNvPr id="8" name="Straight Connector 7">
              <a:extLst>
                <a:ext uri="{FF2B5EF4-FFF2-40B4-BE49-F238E27FC236}">
                  <a16:creationId xmlns:a16="http://schemas.microsoft.com/office/drawing/2014/main" id="{F8D58708-7F8D-3322-E948-28991B548342}"/>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9" name="Group 8">
              <a:extLst>
                <a:ext uri="{FF2B5EF4-FFF2-40B4-BE49-F238E27FC236}">
                  <a16:creationId xmlns:a16="http://schemas.microsoft.com/office/drawing/2014/main" id="{BE777C57-5F06-FA47-0B2A-DDA776E44301}"/>
                </a:ext>
              </a:extLst>
            </p:cNvPr>
            <p:cNvGrpSpPr/>
            <p:nvPr/>
          </p:nvGrpSpPr>
          <p:grpSpPr>
            <a:xfrm flipH="1">
              <a:off x="5816268" y="1480027"/>
              <a:ext cx="271112" cy="230743"/>
              <a:chOff x="5042934" y="2797921"/>
              <a:chExt cx="390153" cy="332059"/>
            </a:xfrm>
          </p:grpSpPr>
          <p:sp>
            <p:nvSpPr>
              <p:cNvPr id="10" name="Google Shape;538;p32">
                <a:extLst>
                  <a:ext uri="{FF2B5EF4-FFF2-40B4-BE49-F238E27FC236}">
                    <a16:creationId xmlns:a16="http://schemas.microsoft.com/office/drawing/2014/main" id="{D86C10C5-7EA0-9E9B-C4F3-94974D75F76D}"/>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9;p32">
                <a:extLst>
                  <a:ext uri="{FF2B5EF4-FFF2-40B4-BE49-F238E27FC236}">
                    <a16:creationId xmlns:a16="http://schemas.microsoft.com/office/drawing/2014/main" id="{1A85DC4F-7AEC-DD63-B8AC-1B2CE3AD57D9}"/>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0;p32">
                <a:extLst>
                  <a:ext uri="{FF2B5EF4-FFF2-40B4-BE49-F238E27FC236}">
                    <a16:creationId xmlns:a16="http://schemas.microsoft.com/office/drawing/2014/main" id="{E0FF12F5-BDE1-FB04-6AA5-44CEA8E2BA16}"/>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TextBox 12">
            <a:extLst>
              <a:ext uri="{FF2B5EF4-FFF2-40B4-BE49-F238E27FC236}">
                <a16:creationId xmlns:a16="http://schemas.microsoft.com/office/drawing/2014/main" id="{19075967-9088-F470-42E4-C58B5D7B0BEA}"/>
              </a:ext>
            </a:extLst>
          </p:cNvPr>
          <p:cNvSpPr txBox="1"/>
          <p:nvPr/>
        </p:nvSpPr>
        <p:spPr>
          <a:xfrm>
            <a:off x="80715" y="2986922"/>
            <a:ext cx="9063285" cy="1815882"/>
          </a:xfrm>
          <a:prstGeom prst="rect">
            <a:avLst/>
          </a:prstGeom>
          <a:noFill/>
        </p:spPr>
        <p:txBody>
          <a:bodyPr wrap="square" rtlCol="0">
            <a:spAutoFit/>
          </a:bodyPr>
          <a:lstStyle/>
          <a:p>
            <a:pPr algn="just"/>
            <a:r>
              <a:rPr lang="en-IN" dirty="0">
                <a:solidFill>
                  <a:schemeClr val="bg1"/>
                </a:solidFill>
              </a:rPr>
              <a:t>We have discusses among ourselves about how to approach this project for future progress. These are our ideas: -</a:t>
            </a:r>
          </a:p>
          <a:p>
            <a:pPr algn="just"/>
            <a:endParaRPr lang="en-IN" dirty="0">
              <a:solidFill>
                <a:schemeClr val="bg1">
                  <a:lumMod val="85000"/>
                </a:schemeClr>
              </a:solidFill>
            </a:endParaRPr>
          </a:p>
          <a:p>
            <a:pPr marL="285750" indent="-285750" algn="just">
              <a:buClr>
                <a:schemeClr val="accent1"/>
              </a:buClr>
              <a:buFont typeface="Wingdings" panose="05000000000000000000" pitchFamily="2" charset="2"/>
              <a:buChar char="Ø"/>
            </a:pPr>
            <a:r>
              <a:rPr lang="en-IN" dirty="0">
                <a:solidFill>
                  <a:schemeClr val="bg1">
                    <a:lumMod val="85000"/>
                  </a:schemeClr>
                </a:solidFill>
              </a:rPr>
              <a:t>We are thinking to learn more about other simulation softwares to have better analysis results . This is will allow us to present our design optimization results in competitions.</a:t>
            </a:r>
          </a:p>
          <a:p>
            <a:pPr marL="285750" indent="-285750" algn="just">
              <a:buClr>
                <a:schemeClr val="accent1"/>
              </a:buClr>
              <a:buFont typeface="Wingdings" panose="05000000000000000000" pitchFamily="2" charset="2"/>
              <a:buChar char="Ø"/>
            </a:pPr>
            <a:endParaRPr lang="en-IN" dirty="0">
              <a:solidFill>
                <a:schemeClr val="bg1"/>
              </a:solidFill>
            </a:endParaRPr>
          </a:p>
          <a:p>
            <a:pPr marL="285750" indent="-285750" algn="just">
              <a:buClr>
                <a:schemeClr val="accent1"/>
              </a:buClr>
              <a:buFont typeface="Wingdings" panose="05000000000000000000" pitchFamily="2" charset="2"/>
              <a:buChar char="Ø"/>
            </a:pPr>
            <a:r>
              <a:rPr lang="en-IN" dirty="0">
                <a:solidFill>
                  <a:schemeClr val="bg1">
                    <a:lumMod val="85000"/>
                  </a:schemeClr>
                </a:solidFill>
              </a:rPr>
              <a:t>We are looking to 3D print all three CAD models and do its analysis to compare experimental and simulation results.</a:t>
            </a:r>
          </a:p>
        </p:txBody>
      </p:sp>
    </p:spTree>
    <p:extLst>
      <p:ext uri="{BB962C8B-B14F-4D97-AF65-F5344CB8AC3E}">
        <p14:creationId xmlns:p14="http://schemas.microsoft.com/office/powerpoint/2010/main" val="1686215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9087" y="-76136"/>
            <a:ext cx="9153087"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769116" y="115386"/>
            <a:ext cx="5464276" cy="523220"/>
          </a:xfrm>
          <a:prstGeom prst="rect">
            <a:avLst/>
          </a:prstGeom>
          <a:noFill/>
        </p:spPr>
        <p:txBody>
          <a:bodyPr wrap="square" rtlCol="0">
            <a:spAutoFit/>
          </a:bodyPr>
          <a:lstStyle/>
          <a:p>
            <a:pPr algn="ctr"/>
            <a:r>
              <a:rPr lang="en-IN" sz="2800" b="1" dirty="0">
                <a:solidFill>
                  <a:schemeClr val="accent1"/>
                </a:solidFill>
              </a:rPr>
              <a:t>The Problem</a:t>
            </a:r>
          </a:p>
        </p:txBody>
      </p:sp>
      <p:sp>
        <p:nvSpPr>
          <p:cNvPr id="4" name="TextBox 3">
            <a:extLst>
              <a:ext uri="{FF2B5EF4-FFF2-40B4-BE49-F238E27FC236}">
                <a16:creationId xmlns:a16="http://schemas.microsoft.com/office/drawing/2014/main" id="{0A2478C3-D498-B092-6778-166F87614512}"/>
              </a:ext>
            </a:extLst>
          </p:cNvPr>
          <p:cNvSpPr txBox="1"/>
          <p:nvPr/>
        </p:nvSpPr>
        <p:spPr>
          <a:xfrm>
            <a:off x="-9088" y="628365"/>
            <a:ext cx="9153087" cy="2893100"/>
          </a:xfrm>
          <a:prstGeom prst="rect">
            <a:avLst/>
          </a:prstGeom>
          <a:noFill/>
        </p:spPr>
        <p:txBody>
          <a:bodyPr wrap="square" rtlCol="0">
            <a:spAutoFit/>
          </a:bodyPr>
          <a:lstStyle/>
          <a:p>
            <a:pPr algn="just"/>
            <a:r>
              <a:rPr lang="en-US" dirty="0">
                <a:solidFill>
                  <a:schemeClr val="bg1"/>
                </a:solidFill>
              </a:rPr>
              <a:t>We target the problem which is caused by heavy-weight drone arms. The issues with heavy weight in drone flight are as follows</a:t>
            </a:r>
            <a:r>
              <a:rPr lang="en-IN" dirty="0">
                <a:solidFill>
                  <a:schemeClr val="bg1"/>
                </a:solidFill>
              </a:rPr>
              <a:t>: - </a:t>
            </a:r>
          </a:p>
          <a:p>
            <a:pPr algn="just"/>
            <a:endParaRPr lang="en-IN" dirty="0">
              <a:solidFill>
                <a:schemeClr val="bg1"/>
              </a:solidFill>
            </a:endParaRPr>
          </a:p>
          <a:p>
            <a:pPr marL="285750" indent="-285750" algn="just">
              <a:buClr>
                <a:schemeClr val="accent1"/>
              </a:buClr>
              <a:buSzPct val="100000"/>
              <a:buFont typeface="Wingdings" panose="05000000000000000000" pitchFamily="2" charset="2"/>
              <a:buChar char="Ø"/>
            </a:pPr>
            <a:r>
              <a:rPr lang="en-US" b="0" i="0" dirty="0">
                <a:solidFill>
                  <a:srgbClr val="D1D5DB"/>
                </a:solidFill>
                <a:effectLst/>
                <a:latin typeface="+mn-lt"/>
              </a:rPr>
              <a:t>The heavier the drone is, the more energy it requires to lift off and fly, which can reduce its flight time and maneuverability.</a:t>
            </a:r>
            <a:endParaRPr lang="en-IN" b="0" i="0" dirty="0">
              <a:solidFill>
                <a:schemeClr val="bg1"/>
              </a:solidFill>
              <a:effectLst/>
              <a:latin typeface="+mn-lt"/>
            </a:endParaRPr>
          </a:p>
          <a:p>
            <a:pPr marL="285750" indent="-285750" algn="just">
              <a:buClr>
                <a:schemeClr val="accent1"/>
              </a:buClr>
              <a:buSzPct val="100000"/>
              <a:buFont typeface="Wingdings" panose="05000000000000000000" pitchFamily="2" charset="2"/>
              <a:buChar char="Ø"/>
            </a:pPr>
            <a:endParaRPr lang="en-IN" dirty="0">
              <a:solidFill>
                <a:schemeClr val="bg1"/>
              </a:solidFill>
              <a:latin typeface="+mn-lt"/>
            </a:endParaRPr>
          </a:p>
          <a:p>
            <a:pPr marL="285750" indent="-285750" algn="just">
              <a:buClr>
                <a:schemeClr val="accent1"/>
              </a:buClr>
              <a:buSzPct val="100000"/>
              <a:buFont typeface="Wingdings" panose="05000000000000000000" pitchFamily="2" charset="2"/>
              <a:buChar char="Ø"/>
            </a:pPr>
            <a:r>
              <a:rPr lang="en-US" dirty="0">
                <a:solidFill>
                  <a:srgbClr val="D1D5DB"/>
                </a:solidFill>
                <a:latin typeface="+mn-lt"/>
              </a:rPr>
              <a:t>A</a:t>
            </a:r>
            <a:r>
              <a:rPr lang="en-US" b="0" i="0" dirty="0">
                <a:solidFill>
                  <a:srgbClr val="D1D5DB"/>
                </a:solidFill>
                <a:effectLst/>
                <a:latin typeface="+mn-lt"/>
              </a:rPr>
              <a:t> heavier drone can also affect the stability and control of the drone, making it more difficult to operate in windy conditions or to perform precise maneuvers.</a:t>
            </a:r>
          </a:p>
          <a:p>
            <a:pPr marL="285750" indent="-285750" algn="just">
              <a:buClr>
                <a:schemeClr val="accent1"/>
              </a:buClr>
              <a:buSzPct val="100000"/>
              <a:buFont typeface="Wingdings" panose="05000000000000000000" pitchFamily="2" charset="2"/>
              <a:buChar char="Ø"/>
            </a:pPr>
            <a:endParaRPr lang="en-US" dirty="0">
              <a:solidFill>
                <a:srgbClr val="D1D5DB"/>
              </a:solidFill>
              <a:latin typeface="+mn-lt"/>
            </a:endParaRPr>
          </a:p>
          <a:p>
            <a:pPr marL="285750" indent="-285750" algn="just">
              <a:buClr>
                <a:schemeClr val="accent1"/>
              </a:buClr>
              <a:buSzPct val="100000"/>
              <a:buFont typeface="Wingdings" panose="05000000000000000000" pitchFamily="2" charset="2"/>
              <a:buChar char="Ø"/>
            </a:pPr>
            <a:r>
              <a:rPr lang="en-US" dirty="0">
                <a:solidFill>
                  <a:srgbClr val="D1D5DB"/>
                </a:solidFill>
                <a:latin typeface="+mn-lt"/>
              </a:rPr>
              <a:t>A</a:t>
            </a:r>
            <a:r>
              <a:rPr lang="en-US" b="0" i="0" dirty="0">
                <a:solidFill>
                  <a:srgbClr val="D1D5DB"/>
                </a:solidFill>
                <a:effectLst/>
                <a:latin typeface="+mn-lt"/>
              </a:rPr>
              <a:t> heavier drone can also increase the risk of damage in the event of a crash or collision, potentially causing greater damage to the drone and any objects or people it may collide with.</a:t>
            </a:r>
          </a:p>
          <a:p>
            <a:pPr algn="just">
              <a:buClr>
                <a:schemeClr val="accent1"/>
              </a:buClr>
              <a:buSzPct val="100000"/>
            </a:pPr>
            <a:endParaRPr lang="en-IN" dirty="0">
              <a:solidFill>
                <a:schemeClr val="bg1"/>
              </a:solidFill>
              <a:latin typeface="+mn-lt"/>
            </a:endParaRPr>
          </a:p>
          <a:p>
            <a:pPr>
              <a:buClr>
                <a:srgbClr val="00B050"/>
              </a:buClr>
              <a:buSzPct val="100000"/>
            </a:pPr>
            <a:endParaRPr lang="en-IN" dirty="0">
              <a:solidFill>
                <a:schemeClr val="bg1"/>
              </a:solidFill>
            </a:endParaRPr>
          </a:p>
        </p:txBody>
      </p:sp>
      <p:sp>
        <p:nvSpPr>
          <p:cNvPr id="7" name="TextBox 6">
            <a:extLst>
              <a:ext uri="{FF2B5EF4-FFF2-40B4-BE49-F238E27FC236}">
                <a16:creationId xmlns:a16="http://schemas.microsoft.com/office/drawing/2014/main" id="{EA2BF216-F52A-2013-68B2-CC17FDE70B9B}"/>
              </a:ext>
            </a:extLst>
          </p:cNvPr>
          <p:cNvSpPr txBox="1"/>
          <p:nvPr/>
        </p:nvSpPr>
        <p:spPr>
          <a:xfrm>
            <a:off x="2091156" y="4745864"/>
            <a:ext cx="4820195" cy="307777"/>
          </a:xfrm>
          <a:prstGeom prst="rect">
            <a:avLst/>
          </a:prstGeom>
          <a:noFill/>
        </p:spPr>
        <p:txBody>
          <a:bodyPr wrap="square" rtlCol="0">
            <a:spAutoFit/>
          </a:bodyPr>
          <a:lstStyle/>
          <a:p>
            <a:pPr algn="ctr"/>
            <a:r>
              <a:rPr lang="en-IN" dirty="0">
                <a:solidFill>
                  <a:schemeClr val="bg1"/>
                </a:solidFill>
              </a:rPr>
              <a:t>CAD model of usual drone arm and its dimensions</a:t>
            </a:r>
          </a:p>
        </p:txBody>
      </p:sp>
      <p:pic>
        <p:nvPicPr>
          <p:cNvPr id="8" name="Picture 7">
            <a:extLst>
              <a:ext uri="{FF2B5EF4-FFF2-40B4-BE49-F238E27FC236}">
                <a16:creationId xmlns:a16="http://schemas.microsoft.com/office/drawing/2014/main" id="{1E959EAA-70B0-D643-0E20-18FE4733A95E}"/>
              </a:ext>
            </a:extLst>
          </p:cNvPr>
          <p:cNvPicPr>
            <a:picLocks noChangeAspect="1"/>
          </p:cNvPicPr>
          <p:nvPr/>
        </p:nvPicPr>
        <p:blipFill>
          <a:blip r:embed="rId4"/>
          <a:stretch>
            <a:fillRect/>
          </a:stretch>
        </p:blipFill>
        <p:spPr>
          <a:xfrm>
            <a:off x="2667113" y="3084330"/>
            <a:ext cx="3668279" cy="1661534"/>
          </a:xfrm>
          <a:prstGeom prst="rect">
            <a:avLst/>
          </a:prstGeom>
        </p:spPr>
      </p:pic>
    </p:spTree>
    <p:extLst>
      <p:ext uri="{BB962C8B-B14F-4D97-AF65-F5344CB8AC3E}">
        <p14:creationId xmlns:p14="http://schemas.microsoft.com/office/powerpoint/2010/main" val="2948323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9087" y="-76136"/>
            <a:ext cx="9153087"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769116" y="115386"/>
            <a:ext cx="5464276" cy="954107"/>
          </a:xfrm>
          <a:prstGeom prst="rect">
            <a:avLst/>
          </a:prstGeom>
          <a:noFill/>
        </p:spPr>
        <p:txBody>
          <a:bodyPr wrap="square" rtlCol="0">
            <a:spAutoFit/>
          </a:bodyPr>
          <a:lstStyle/>
          <a:p>
            <a:pPr algn="ctr"/>
            <a:r>
              <a:rPr lang="en-IN" sz="2800" b="1" dirty="0">
                <a:solidFill>
                  <a:schemeClr val="accent1"/>
                </a:solidFill>
              </a:rPr>
              <a:t>References</a:t>
            </a:r>
          </a:p>
          <a:p>
            <a:pPr algn="ctr"/>
            <a:endParaRPr lang="en-IN" sz="2800" b="1" dirty="0">
              <a:solidFill>
                <a:schemeClr val="accent1"/>
              </a:solidFill>
            </a:endParaRPr>
          </a:p>
        </p:txBody>
      </p:sp>
      <p:sp>
        <p:nvSpPr>
          <p:cNvPr id="5" name="TextBox 4">
            <a:extLst>
              <a:ext uri="{FF2B5EF4-FFF2-40B4-BE49-F238E27FC236}">
                <a16:creationId xmlns:a16="http://schemas.microsoft.com/office/drawing/2014/main" id="{2C797D32-88B4-D264-96F2-A6E1C33D3D02}"/>
              </a:ext>
            </a:extLst>
          </p:cNvPr>
          <p:cNvSpPr txBox="1"/>
          <p:nvPr/>
        </p:nvSpPr>
        <p:spPr>
          <a:xfrm>
            <a:off x="2279868" y="3256243"/>
            <a:ext cx="4575174" cy="584775"/>
          </a:xfrm>
          <a:prstGeom prst="rect">
            <a:avLst/>
          </a:prstGeom>
          <a:noFill/>
        </p:spPr>
        <p:txBody>
          <a:bodyPr wrap="square">
            <a:spAutoFit/>
          </a:bodyPr>
          <a:lstStyle/>
          <a:p>
            <a:pPr algn="ctr"/>
            <a:r>
              <a:rPr lang="en-IN" sz="3200" b="1" dirty="0">
                <a:solidFill>
                  <a:schemeClr val="accent1"/>
                </a:solidFill>
              </a:rPr>
              <a:t>Thank You</a:t>
            </a:r>
          </a:p>
        </p:txBody>
      </p:sp>
      <p:sp>
        <p:nvSpPr>
          <p:cNvPr id="6" name="TextBox 5">
            <a:extLst>
              <a:ext uri="{FF2B5EF4-FFF2-40B4-BE49-F238E27FC236}">
                <a16:creationId xmlns:a16="http://schemas.microsoft.com/office/drawing/2014/main" id="{81906426-4C9B-CE21-A432-BCCB05C93C04}"/>
              </a:ext>
            </a:extLst>
          </p:cNvPr>
          <p:cNvSpPr txBox="1"/>
          <p:nvPr/>
        </p:nvSpPr>
        <p:spPr>
          <a:xfrm>
            <a:off x="-9088" y="908229"/>
            <a:ext cx="9153087" cy="2246769"/>
          </a:xfrm>
          <a:prstGeom prst="rect">
            <a:avLst/>
          </a:prstGeom>
          <a:noFill/>
        </p:spPr>
        <p:txBody>
          <a:bodyPr wrap="square" rtlCol="0">
            <a:spAutoFit/>
          </a:bodyPr>
          <a:lstStyle/>
          <a:p>
            <a:pPr marL="285750" indent="-285750">
              <a:buClr>
                <a:schemeClr val="accent1"/>
              </a:buClr>
              <a:buFont typeface="Wingdings" panose="05000000000000000000" pitchFamily="2" charset="2"/>
              <a:buChar char="Ø"/>
            </a:pPr>
            <a:r>
              <a:rPr lang="en-IN" dirty="0">
                <a:solidFill>
                  <a:schemeClr val="bg1"/>
                </a:solidFill>
                <a:hlinkClick r:id="rId4"/>
              </a:rPr>
              <a:t>https://www.sciencedirect.com/science/article/pii/S2214860422004432</a:t>
            </a:r>
            <a:r>
              <a:rPr lang="en-IN" dirty="0">
                <a:solidFill>
                  <a:schemeClr val="bg1"/>
                </a:solidFill>
              </a:rPr>
              <a:t> – </a:t>
            </a:r>
            <a:r>
              <a:rPr lang="en-IN" dirty="0">
                <a:solidFill>
                  <a:schemeClr val="accent1">
                    <a:lumMod val="40000"/>
                    <a:lumOff val="60000"/>
                  </a:schemeClr>
                </a:solidFill>
              </a:rPr>
              <a:t>Presence of gyroid in nature</a:t>
            </a:r>
          </a:p>
          <a:p>
            <a:pPr marL="285750" indent="-285750">
              <a:buClr>
                <a:schemeClr val="accent1"/>
              </a:buClr>
              <a:buFont typeface="Wingdings" panose="05000000000000000000" pitchFamily="2" charset="2"/>
              <a:buChar char="Ø"/>
            </a:pPr>
            <a:endParaRPr lang="en-IN" dirty="0">
              <a:solidFill>
                <a:schemeClr val="bg1"/>
              </a:solidFill>
            </a:endParaRPr>
          </a:p>
          <a:p>
            <a:pPr marL="285750" indent="-285750">
              <a:buClr>
                <a:schemeClr val="accent1"/>
              </a:buClr>
              <a:buFont typeface="Wingdings" panose="05000000000000000000" pitchFamily="2" charset="2"/>
              <a:buChar char="Ø"/>
            </a:pPr>
            <a:r>
              <a:rPr lang="en-IN" dirty="0">
                <a:solidFill>
                  <a:schemeClr val="bg1"/>
                </a:solidFill>
                <a:hlinkClick r:id="rId5"/>
              </a:rPr>
              <a:t>https://www.researchgate.net/publication/364952848_Metal_functionally_graded_gyroids_additive_manufacturing_mechanical_properties_and_simulation</a:t>
            </a:r>
            <a:r>
              <a:rPr lang="en-IN" dirty="0">
                <a:solidFill>
                  <a:schemeClr val="bg1"/>
                </a:solidFill>
              </a:rPr>
              <a:t> - </a:t>
            </a:r>
            <a:r>
              <a:rPr lang="en-IN" dirty="0">
                <a:solidFill>
                  <a:schemeClr val="accent1">
                    <a:lumMod val="40000"/>
                    <a:lumOff val="60000"/>
                  </a:schemeClr>
                </a:solidFill>
              </a:rPr>
              <a:t>Parameters of gyroid structure</a:t>
            </a:r>
          </a:p>
          <a:p>
            <a:pPr marL="285750" indent="-285750">
              <a:buClr>
                <a:schemeClr val="accent1"/>
              </a:buClr>
              <a:buFont typeface="Wingdings" panose="05000000000000000000" pitchFamily="2" charset="2"/>
              <a:buChar char="Ø"/>
            </a:pPr>
            <a:endParaRPr lang="en-IN" dirty="0">
              <a:solidFill>
                <a:schemeClr val="bg1"/>
              </a:solidFill>
            </a:endParaRPr>
          </a:p>
          <a:p>
            <a:pPr marL="285750" indent="-285750">
              <a:buClr>
                <a:schemeClr val="accent1"/>
              </a:buClr>
              <a:buFont typeface="Wingdings" panose="05000000000000000000" pitchFamily="2" charset="2"/>
              <a:buChar char="Ø"/>
            </a:pPr>
            <a:r>
              <a:rPr lang="en-IN" dirty="0">
                <a:solidFill>
                  <a:schemeClr val="bg1"/>
                </a:solidFill>
                <a:hlinkClick r:id="rId6"/>
              </a:rPr>
              <a:t>https://www.ncbi.nlm.nih.gov/pmc/articles/PMC6947257/</a:t>
            </a:r>
            <a:r>
              <a:rPr lang="en-IN" dirty="0">
                <a:solidFill>
                  <a:schemeClr val="bg1"/>
                </a:solidFill>
              </a:rPr>
              <a:t> - </a:t>
            </a:r>
            <a:r>
              <a:rPr lang="en-IN" dirty="0">
                <a:solidFill>
                  <a:schemeClr val="accent1">
                    <a:lumMod val="40000"/>
                    <a:lumOff val="60000"/>
                  </a:schemeClr>
                </a:solidFill>
              </a:rPr>
              <a:t>Assembly of gyroid cells in butterfly wings</a:t>
            </a:r>
          </a:p>
          <a:p>
            <a:pPr marL="285750" indent="-285750">
              <a:buClr>
                <a:schemeClr val="accent1"/>
              </a:buClr>
              <a:buFont typeface="Wingdings" panose="05000000000000000000" pitchFamily="2" charset="2"/>
              <a:buChar char="Ø"/>
            </a:pPr>
            <a:endParaRPr lang="en-IN" dirty="0">
              <a:solidFill>
                <a:schemeClr val="bg1"/>
              </a:solidFill>
            </a:endParaRPr>
          </a:p>
          <a:p>
            <a:pPr marL="285750" indent="-285750">
              <a:buClr>
                <a:schemeClr val="accent1"/>
              </a:buClr>
              <a:buFont typeface="Wingdings" panose="05000000000000000000" pitchFamily="2" charset="2"/>
              <a:buChar char="Ø"/>
            </a:pPr>
            <a:r>
              <a:rPr lang="en-IN" dirty="0">
                <a:solidFill>
                  <a:schemeClr val="bg1"/>
                </a:solidFill>
                <a:hlinkClick r:id="rId7"/>
              </a:rPr>
              <a:t>http://www.personal.psu.edu/users/a/p/apm5502/LMProjectReport.pdf</a:t>
            </a:r>
            <a:r>
              <a:rPr lang="en-IN" dirty="0">
                <a:solidFill>
                  <a:schemeClr val="bg1"/>
                </a:solidFill>
              </a:rPr>
              <a:t> – </a:t>
            </a:r>
            <a:r>
              <a:rPr lang="en-IN" dirty="0">
                <a:solidFill>
                  <a:schemeClr val="accent1">
                    <a:lumMod val="40000"/>
                    <a:lumOff val="60000"/>
                  </a:schemeClr>
                </a:solidFill>
              </a:rPr>
              <a:t>Usage of gyroids in Martin Lockheed</a:t>
            </a:r>
          </a:p>
          <a:p>
            <a:pPr>
              <a:buClr>
                <a:schemeClr val="accent1"/>
              </a:buClr>
            </a:pPr>
            <a:endParaRPr lang="en-IN" dirty="0">
              <a:solidFill>
                <a:schemeClr val="bg1"/>
              </a:solidFill>
            </a:endParaRPr>
          </a:p>
          <a:p>
            <a:pPr marL="285750" indent="-285750">
              <a:buClr>
                <a:schemeClr val="accent1"/>
              </a:buClr>
              <a:buFont typeface="Wingdings" panose="05000000000000000000" pitchFamily="2" charset="2"/>
              <a:buChar char="Ø"/>
            </a:pPr>
            <a:endParaRPr lang="en-IN" dirty="0">
              <a:solidFill>
                <a:schemeClr val="bg1"/>
              </a:solidFill>
            </a:endParaRPr>
          </a:p>
        </p:txBody>
      </p:sp>
    </p:spTree>
    <p:extLst>
      <p:ext uri="{BB962C8B-B14F-4D97-AF65-F5344CB8AC3E}">
        <p14:creationId xmlns:p14="http://schemas.microsoft.com/office/powerpoint/2010/main" val="172164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347484" y="-158697"/>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545745" y="114247"/>
            <a:ext cx="6225534" cy="523220"/>
          </a:xfrm>
          <a:prstGeom prst="rect">
            <a:avLst/>
          </a:prstGeom>
          <a:noFill/>
        </p:spPr>
        <p:txBody>
          <a:bodyPr wrap="square" rtlCol="0">
            <a:spAutoFit/>
          </a:bodyPr>
          <a:lstStyle/>
          <a:p>
            <a:pPr algn="ctr"/>
            <a:r>
              <a:rPr lang="en-IN" sz="2800" b="1" dirty="0">
                <a:solidFill>
                  <a:schemeClr val="accent1"/>
                </a:solidFill>
              </a:rPr>
              <a:t>Our Idea </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738664"/>
          </a:xfrm>
          <a:prstGeom prst="rect">
            <a:avLst/>
          </a:prstGeom>
          <a:noFill/>
        </p:spPr>
        <p:txBody>
          <a:bodyPr wrap="square" rtlCol="0">
            <a:spAutoFit/>
          </a:bodyPr>
          <a:lstStyle/>
          <a:p>
            <a:pPr algn="just"/>
            <a:r>
              <a:rPr lang="en-IN" dirty="0">
                <a:solidFill>
                  <a:schemeClr val="bg1"/>
                </a:solidFill>
              </a:rPr>
              <a:t>Our idea was to make CAD models of drone arm using SOLIDWORKS and then optimized its design using simulation software like ANSYS using Finite Element Analysis (FEA). Below is the flowchart of our planning.</a:t>
            </a:r>
          </a:p>
          <a:p>
            <a:pPr algn="just"/>
            <a:r>
              <a:rPr lang="en-IN" dirty="0">
                <a:solidFill>
                  <a:schemeClr val="bg1"/>
                </a:solidFill>
              </a:rPr>
              <a:t> </a:t>
            </a:r>
          </a:p>
        </p:txBody>
      </p:sp>
      <p:sp>
        <p:nvSpPr>
          <p:cNvPr id="5" name="Rectangle 4">
            <a:extLst>
              <a:ext uri="{FF2B5EF4-FFF2-40B4-BE49-F238E27FC236}">
                <a16:creationId xmlns:a16="http://schemas.microsoft.com/office/drawing/2014/main" id="{607939C2-BFE5-3DCE-101A-EE479D23EC30}"/>
              </a:ext>
            </a:extLst>
          </p:cNvPr>
          <p:cNvSpPr/>
          <p:nvPr/>
        </p:nvSpPr>
        <p:spPr>
          <a:xfrm>
            <a:off x="3122260" y="1470321"/>
            <a:ext cx="3134010"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Making CAD model of drone arm using SOLIDWORKS</a:t>
            </a:r>
          </a:p>
        </p:txBody>
      </p:sp>
      <p:cxnSp>
        <p:nvCxnSpPr>
          <p:cNvPr id="9" name="Straight Arrow Connector 8">
            <a:extLst>
              <a:ext uri="{FF2B5EF4-FFF2-40B4-BE49-F238E27FC236}">
                <a16:creationId xmlns:a16="http://schemas.microsoft.com/office/drawing/2014/main" id="{1BC4AD6D-94AF-E1A1-0377-AF46906DA492}"/>
              </a:ext>
            </a:extLst>
          </p:cNvPr>
          <p:cNvCxnSpPr>
            <a:cxnSpLocks/>
            <a:stCxn id="5" idx="2"/>
          </p:cNvCxnSpPr>
          <p:nvPr/>
        </p:nvCxnSpPr>
        <p:spPr>
          <a:xfrm flipH="1">
            <a:off x="3144370" y="1862206"/>
            <a:ext cx="1544895" cy="46579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01BD7BA-909D-6C3F-5AEE-BDFEB432D8EF}"/>
              </a:ext>
            </a:extLst>
          </p:cNvPr>
          <p:cNvCxnSpPr>
            <a:cxnSpLocks/>
          </p:cNvCxnSpPr>
          <p:nvPr/>
        </p:nvCxnSpPr>
        <p:spPr>
          <a:xfrm>
            <a:off x="4711375" y="1869272"/>
            <a:ext cx="1561208" cy="473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D6246E3-0FCD-96E4-69C7-5C6F4DCE0D93}"/>
              </a:ext>
            </a:extLst>
          </p:cNvPr>
          <p:cNvSpPr/>
          <p:nvPr/>
        </p:nvSpPr>
        <p:spPr>
          <a:xfrm>
            <a:off x="4821571" y="2379484"/>
            <a:ext cx="3134009" cy="391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Using topology optimized structures like gyroid </a:t>
            </a:r>
          </a:p>
        </p:txBody>
      </p:sp>
      <p:cxnSp>
        <p:nvCxnSpPr>
          <p:cNvPr id="17" name="Straight Arrow Connector 16">
            <a:extLst>
              <a:ext uri="{FF2B5EF4-FFF2-40B4-BE49-F238E27FC236}">
                <a16:creationId xmlns:a16="http://schemas.microsoft.com/office/drawing/2014/main" id="{EC412106-6E40-4E79-8ACE-94565C952024}"/>
              </a:ext>
            </a:extLst>
          </p:cNvPr>
          <p:cNvCxnSpPr>
            <a:cxnSpLocks/>
            <a:endCxn id="20" idx="0"/>
          </p:cNvCxnSpPr>
          <p:nvPr/>
        </p:nvCxnSpPr>
        <p:spPr>
          <a:xfrm>
            <a:off x="6362299" y="2784070"/>
            <a:ext cx="1" cy="2386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0DB9E7F-D250-18F4-A411-A44BEAB6EF2B}"/>
              </a:ext>
            </a:extLst>
          </p:cNvPr>
          <p:cNvSpPr/>
          <p:nvPr/>
        </p:nvSpPr>
        <p:spPr>
          <a:xfrm>
            <a:off x="1736111" y="2346183"/>
            <a:ext cx="2772298" cy="454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Do topology optimization analysis in ANSYS to reduce weight </a:t>
            </a:r>
          </a:p>
        </p:txBody>
      </p:sp>
      <p:sp>
        <p:nvSpPr>
          <p:cNvPr id="20" name="Rectangle 19">
            <a:extLst>
              <a:ext uri="{FF2B5EF4-FFF2-40B4-BE49-F238E27FC236}">
                <a16:creationId xmlns:a16="http://schemas.microsoft.com/office/drawing/2014/main" id="{B52B15E8-5A28-328B-753F-AF778EBD18D9}"/>
              </a:ext>
            </a:extLst>
          </p:cNvPr>
          <p:cNvSpPr/>
          <p:nvPr/>
        </p:nvSpPr>
        <p:spPr>
          <a:xfrm>
            <a:off x="4821571" y="3022709"/>
            <a:ext cx="3081458" cy="4549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Do stress-strain analysis in ANSYS using Finite Element Analysis(FEA)</a:t>
            </a:r>
          </a:p>
        </p:txBody>
      </p:sp>
      <p:cxnSp>
        <p:nvCxnSpPr>
          <p:cNvPr id="22" name="Straight Arrow Connector 21">
            <a:extLst>
              <a:ext uri="{FF2B5EF4-FFF2-40B4-BE49-F238E27FC236}">
                <a16:creationId xmlns:a16="http://schemas.microsoft.com/office/drawing/2014/main" id="{CF82E9E2-E22C-EFCC-BB5E-68A04F457D05}"/>
              </a:ext>
            </a:extLst>
          </p:cNvPr>
          <p:cNvCxnSpPr>
            <a:cxnSpLocks/>
          </p:cNvCxnSpPr>
          <p:nvPr/>
        </p:nvCxnSpPr>
        <p:spPr>
          <a:xfrm>
            <a:off x="3122260" y="2819325"/>
            <a:ext cx="0" cy="20634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91115632-A788-7818-C08A-6C7E197C0891}"/>
              </a:ext>
            </a:extLst>
          </p:cNvPr>
          <p:cNvSpPr/>
          <p:nvPr/>
        </p:nvSpPr>
        <p:spPr>
          <a:xfrm>
            <a:off x="1759232" y="3030628"/>
            <a:ext cx="2770276" cy="548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Do stress strain analysis in Ansys Structural using Finite Element Analysis(FEA) </a:t>
            </a:r>
          </a:p>
        </p:txBody>
      </p:sp>
      <p:cxnSp>
        <p:nvCxnSpPr>
          <p:cNvPr id="37" name="Connector: Elbow 36">
            <a:extLst>
              <a:ext uri="{FF2B5EF4-FFF2-40B4-BE49-F238E27FC236}">
                <a16:creationId xmlns:a16="http://schemas.microsoft.com/office/drawing/2014/main" id="{843EBDFF-6085-CDD9-332C-E6B20C17D5C0}"/>
              </a:ext>
            </a:extLst>
          </p:cNvPr>
          <p:cNvCxnSpPr>
            <a:cxnSpLocks/>
          </p:cNvCxnSpPr>
          <p:nvPr/>
        </p:nvCxnSpPr>
        <p:spPr>
          <a:xfrm rot="16200000" flipH="1">
            <a:off x="3250623" y="3488203"/>
            <a:ext cx="588500" cy="84522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24585B0-2730-B1B1-1460-C4D5CF03E37D}"/>
              </a:ext>
            </a:extLst>
          </p:cNvPr>
          <p:cNvSpPr/>
          <p:nvPr/>
        </p:nvSpPr>
        <p:spPr>
          <a:xfrm>
            <a:off x="3967486" y="3966436"/>
            <a:ext cx="1361742" cy="548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Comparison with usual drone beam </a:t>
            </a:r>
          </a:p>
        </p:txBody>
      </p:sp>
      <p:cxnSp>
        <p:nvCxnSpPr>
          <p:cNvPr id="46" name="Straight Connector 45">
            <a:extLst>
              <a:ext uri="{FF2B5EF4-FFF2-40B4-BE49-F238E27FC236}">
                <a16:creationId xmlns:a16="http://schemas.microsoft.com/office/drawing/2014/main" id="{73DB3BDD-6EB9-D3CD-D2E1-4545ECAF23D4}"/>
              </a:ext>
            </a:extLst>
          </p:cNvPr>
          <p:cNvCxnSpPr>
            <a:cxnSpLocks/>
          </p:cNvCxnSpPr>
          <p:nvPr/>
        </p:nvCxnSpPr>
        <p:spPr>
          <a:xfrm>
            <a:off x="6362299" y="3477671"/>
            <a:ext cx="0" cy="740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B1B3063-31AA-4D28-E4B4-E861356FA364}"/>
              </a:ext>
            </a:extLst>
          </p:cNvPr>
          <p:cNvCxnSpPr>
            <a:cxnSpLocks/>
          </p:cNvCxnSpPr>
          <p:nvPr/>
        </p:nvCxnSpPr>
        <p:spPr>
          <a:xfrm flipH="1">
            <a:off x="5329228" y="4218581"/>
            <a:ext cx="103307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359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12556" y="68707"/>
            <a:ext cx="9144000" cy="523220"/>
          </a:xfrm>
          <a:prstGeom prst="rect">
            <a:avLst/>
          </a:prstGeom>
          <a:noFill/>
        </p:spPr>
        <p:txBody>
          <a:bodyPr wrap="square" rtlCol="0">
            <a:spAutoFit/>
          </a:bodyPr>
          <a:lstStyle/>
          <a:p>
            <a:pPr algn="ctr"/>
            <a:r>
              <a:rPr lang="en-IN" sz="2800" b="1" dirty="0">
                <a:solidFill>
                  <a:schemeClr val="accent1"/>
                </a:solidFill>
              </a:rPr>
              <a:t>Topologically optimized drone arm CAD Model </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12" name="Picture 11">
            <a:extLst>
              <a:ext uri="{FF2B5EF4-FFF2-40B4-BE49-F238E27FC236}">
                <a16:creationId xmlns:a16="http://schemas.microsoft.com/office/drawing/2014/main" id="{D7FEFB1D-4C88-9A4C-221F-50B1F0EADDFD}"/>
              </a:ext>
            </a:extLst>
          </p:cNvPr>
          <p:cNvPicPr>
            <a:picLocks noChangeAspect="1"/>
          </p:cNvPicPr>
          <p:nvPr/>
        </p:nvPicPr>
        <p:blipFill>
          <a:blip r:embed="rId4"/>
          <a:stretch>
            <a:fillRect/>
          </a:stretch>
        </p:blipFill>
        <p:spPr>
          <a:xfrm>
            <a:off x="0" y="750094"/>
            <a:ext cx="9144000" cy="4650690"/>
          </a:xfrm>
          <a:prstGeom prst="rect">
            <a:avLst/>
          </a:prstGeom>
        </p:spPr>
      </p:pic>
    </p:spTree>
    <p:extLst>
      <p:ext uri="{BB962C8B-B14F-4D97-AF65-F5344CB8AC3E}">
        <p14:creationId xmlns:p14="http://schemas.microsoft.com/office/powerpoint/2010/main" val="1712491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6065" y="97621"/>
            <a:ext cx="9160065" cy="523220"/>
          </a:xfrm>
          <a:prstGeom prst="rect">
            <a:avLst/>
          </a:prstGeom>
          <a:noFill/>
        </p:spPr>
        <p:txBody>
          <a:bodyPr wrap="square" rtlCol="0">
            <a:spAutoFit/>
          </a:bodyPr>
          <a:lstStyle/>
          <a:p>
            <a:pPr algn="ctr"/>
            <a:r>
              <a:rPr lang="en-IN" sz="2800" b="1" dirty="0">
                <a:solidFill>
                  <a:schemeClr val="accent1"/>
                </a:solidFill>
              </a:rPr>
              <a:t>Topologically optimized drone arm  CAD Model</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11" name="Picture 10">
            <a:extLst>
              <a:ext uri="{FF2B5EF4-FFF2-40B4-BE49-F238E27FC236}">
                <a16:creationId xmlns:a16="http://schemas.microsoft.com/office/drawing/2014/main" id="{7CB2B986-5296-4D4A-874F-E761468EF864}"/>
              </a:ext>
            </a:extLst>
          </p:cNvPr>
          <p:cNvPicPr>
            <a:picLocks noChangeAspect="1"/>
          </p:cNvPicPr>
          <p:nvPr/>
        </p:nvPicPr>
        <p:blipFill>
          <a:blip r:embed="rId4"/>
          <a:stretch>
            <a:fillRect/>
          </a:stretch>
        </p:blipFill>
        <p:spPr>
          <a:xfrm>
            <a:off x="566910" y="659614"/>
            <a:ext cx="8010180" cy="4505726"/>
          </a:xfrm>
          <a:prstGeom prst="rect">
            <a:avLst/>
          </a:prstGeom>
        </p:spPr>
      </p:pic>
    </p:spTree>
    <p:extLst>
      <p:ext uri="{BB962C8B-B14F-4D97-AF65-F5344CB8AC3E}">
        <p14:creationId xmlns:p14="http://schemas.microsoft.com/office/powerpoint/2010/main" val="16406117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73099" y="114247"/>
            <a:ext cx="8801842" cy="523220"/>
          </a:xfrm>
          <a:prstGeom prst="rect">
            <a:avLst/>
          </a:prstGeom>
          <a:noFill/>
        </p:spPr>
        <p:txBody>
          <a:bodyPr wrap="square" rtlCol="0">
            <a:spAutoFit/>
          </a:bodyPr>
          <a:lstStyle/>
          <a:p>
            <a:pPr algn="ctr"/>
            <a:r>
              <a:rPr lang="en-IN" sz="2800" b="1" dirty="0">
                <a:solidFill>
                  <a:schemeClr val="accent1"/>
                </a:solidFill>
              </a:rPr>
              <a:t>Topologically optimized drone arm CAD Model </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8" name="Picture 7">
            <a:extLst>
              <a:ext uri="{FF2B5EF4-FFF2-40B4-BE49-F238E27FC236}">
                <a16:creationId xmlns:a16="http://schemas.microsoft.com/office/drawing/2014/main" id="{6987E11C-E392-58A3-B089-226BADC7DF90}"/>
              </a:ext>
            </a:extLst>
          </p:cNvPr>
          <p:cNvPicPr>
            <a:picLocks noChangeAspect="1"/>
          </p:cNvPicPr>
          <p:nvPr/>
        </p:nvPicPr>
        <p:blipFill>
          <a:blip r:embed="rId4"/>
          <a:stretch>
            <a:fillRect/>
          </a:stretch>
        </p:blipFill>
        <p:spPr>
          <a:xfrm>
            <a:off x="171979" y="1100271"/>
            <a:ext cx="4266671" cy="3508376"/>
          </a:xfrm>
          <a:prstGeom prst="rect">
            <a:avLst/>
          </a:prstGeom>
        </p:spPr>
      </p:pic>
      <p:pic>
        <p:nvPicPr>
          <p:cNvPr id="10" name="Picture 9">
            <a:extLst>
              <a:ext uri="{FF2B5EF4-FFF2-40B4-BE49-F238E27FC236}">
                <a16:creationId xmlns:a16="http://schemas.microsoft.com/office/drawing/2014/main" id="{64000334-170B-758A-F4A3-12E4B5454742}"/>
              </a:ext>
            </a:extLst>
          </p:cNvPr>
          <p:cNvPicPr>
            <a:picLocks noChangeAspect="1"/>
          </p:cNvPicPr>
          <p:nvPr/>
        </p:nvPicPr>
        <p:blipFill>
          <a:blip r:embed="rId5"/>
          <a:stretch>
            <a:fillRect/>
          </a:stretch>
        </p:blipFill>
        <p:spPr>
          <a:xfrm>
            <a:off x="4705352" y="1100271"/>
            <a:ext cx="4260666" cy="3508376"/>
          </a:xfrm>
          <a:prstGeom prst="rect">
            <a:avLst/>
          </a:prstGeom>
        </p:spPr>
      </p:pic>
    </p:spTree>
    <p:extLst>
      <p:ext uri="{BB962C8B-B14F-4D97-AF65-F5344CB8AC3E}">
        <p14:creationId xmlns:p14="http://schemas.microsoft.com/office/powerpoint/2010/main" val="893288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272074"/>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82607"/>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6" name="Picture 5">
            <a:extLst>
              <a:ext uri="{FF2B5EF4-FFF2-40B4-BE49-F238E27FC236}">
                <a16:creationId xmlns:a16="http://schemas.microsoft.com/office/drawing/2014/main" id="{2182A38B-61DE-1018-1AD9-E9211F5DF519}"/>
              </a:ext>
            </a:extLst>
          </p:cNvPr>
          <p:cNvPicPr>
            <a:picLocks noChangeAspect="1"/>
          </p:cNvPicPr>
          <p:nvPr/>
        </p:nvPicPr>
        <p:blipFill>
          <a:blip r:embed="rId4"/>
          <a:stretch>
            <a:fillRect/>
          </a:stretch>
        </p:blipFill>
        <p:spPr>
          <a:xfrm>
            <a:off x="1796033" y="440612"/>
            <a:ext cx="5805679" cy="2996155"/>
          </a:xfrm>
          <a:prstGeom prst="rect">
            <a:avLst/>
          </a:prstGeom>
        </p:spPr>
      </p:pic>
      <p:pic>
        <p:nvPicPr>
          <p:cNvPr id="8" name="Picture 7">
            <a:extLst>
              <a:ext uri="{FF2B5EF4-FFF2-40B4-BE49-F238E27FC236}">
                <a16:creationId xmlns:a16="http://schemas.microsoft.com/office/drawing/2014/main" id="{F2B8E6F0-59BC-BBA8-A33A-3F407F9A4B8E}"/>
              </a:ext>
            </a:extLst>
          </p:cNvPr>
          <p:cNvPicPr>
            <a:picLocks noChangeAspect="1"/>
          </p:cNvPicPr>
          <p:nvPr/>
        </p:nvPicPr>
        <p:blipFill>
          <a:blip r:embed="rId5"/>
          <a:stretch>
            <a:fillRect/>
          </a:stretch>
        </p:blipFill>
        <p:spPr>
          <a:xfrm>
            <a:off x="1796032" y="2621280"/>
            <a:ext cx="5805679" cy="3049663"/>
          </a:xfrm>
          <a:prstGeom prst="rect">
            <a:avLst/>
          </a:prstGeom>
        </p:spPr>
      </p:pic>
    </p:spTree>
    <p:extLst>
      <p:ext uri="{BB962C8B-B14F-4D97-AF65-F5344CB8AC3E}">
        <p14:creationId xmlns:p14="http://schemas.microsoft.com/office/powerpoint/2010/main" val="4190622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6" name="Picture 5">
            <a:extLst>
              <a:ext uri="{FF2B5EF4-FFF2-40B4-BE49-F238E27FC236}">
                <a16:creationId xmlns:a16="http://schemas.microsoft.com/office/drawing/2014/main" id="{6381B9F5-B983-CA3F-7ACD-2D1D3AFF93C3}"/>
              </a:ext>
            </a:extLst>
          </p:cNvPr>
          <p:cNvPicPr>
            <a:picLocks noChangeAspect="1"/>
          </p:cNvPicPr>
          <p:nvPr/>
        </p:nvPicPr>
        <p:blipFill>
          <a:blip r:embed="rId4"/>
          <a:stretch>
            <a:fillRect/>
          </a:stretch>
        </p:blipFill>
        <p:spPr>
          <a:xfrm>
            <a:off x="393213" y="662012"/>
            <a:ext cx="8261986" cy="4647367"/>
          </a:xfrm>
          <a:prstGeom prst="rect">
            <a:avLst/>
          </a:prstGeom>
        </p:spPr>
      </p:pic>
    </p:spTree>
    <p:extLst>
      <p:ext uri="{BB962C8B-B14F-4D97-AF65-F5344CB8AC3E}">
        <p14:creationId xmlns:p14="http://schemas.microsoft.com/office/powerpoint/2010/main" val="3676596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pic>
        <p:nvPicPr>
          <p:cNvPr id="3" name="Picture 2">
            <a:extLst>
              <a:ext uri="{FF2B5EF4-FFF2-40B4-BE49-F238E27FC236}">
                <a16:creationId xmlns:a16="http://schemas.microsoft.com/office/drawing/2014/main" id="{22F0A3AC-9817-ADE8-A5AA-1A832DB43201}"/>
              </a:ext>
            </a:extLst>
          </p:cNvPr>
          <p:cNvPicPr>
            <a:picLocks noChangeAspect="1"/>
          </p:cNvPicPr>
          <p:nvPr/>
        </p:nvPicPr>
        <p:blipFill>
          <a:blip r:embed="rId3">
            <a:alphaModFix amt="9000"/>
          </a:blip>
          <a:stretch>
            <a:fillRect/>
          </a:stretch>
        </p:blipFill>
        <p:spPr>
          <a:xfrm>
            <a:off x="0" y="-88900"/>
            <a:ext cx="9232900" cy="5187950"/>
          </a:xfrm>
          <a:prstGeom prst="rect">
            <a:avLst/>
          </a:prstGeom>
        </p:spPr>
      </p:pic>
      <p:grpSp>
        <p:nvGrpSpPr>
          <p:cNvPr id="100" name="Group 99">
            <a:extLst>
              <a:ext uri="{FF2B5EF4-FFF2-40B4-BE49-F238E27FC236}">
                <a16:creationId xmlns:a16="http://schemas.microsoft.com/office/drawing/2014/main" id="{D0AF335A-0221-4C03-90A2-DFD6D9313776}"/>
              </a:ext>
            </a:extLst>
          </p:cNvPr>
          <p:cNvGrpSpPr/>
          <p:nvPr/>
        </p:nvGrpSpPr>
        <p:grpSpPr>
          <a:xfrm>
            <a:off x="0" y="453282"/>
            <a:ext cx="8955014" cy="230743"/>
            <a:chOff x="-2867634" y="1480027"/>
            <a:chExt cx="8955014" cy="230743"/>
          </a:xfrm>
        </p:grpSpPr>
        <p:cxnSp>
          <p:nvCxnSpPr>
            <p:cNvPr id="102" name="Straight Connector 101">
              <a:extLst>
                <a:ext uri="{FF2B5EF4-FFF2-40B4-BE49-F238E27FC236}">
                  <a16:creationId xmlns:a16="http://schemas.microsoft.com/office/drawing/2014/main" id="{9A02EB64-E71A-4807-8D8D-0492A2F4D84F}"/>
                </a:ext>
              </a:extLst>
            </p:cNvPr>
            <p:cNvCxnSpPr>
              <a:cxnSpLocks/>
            </p:cNvCxnSpPr>
            <p:nvPr/>
          </p:nvCxnSpPr>
          <p:spPr>
            <a:xfrm>
              <a:off x="-2867634" y="1603796"/>
              <a:ext cx="8744598" cy="0"/>
            </a:xfrm>
            <a:prstGeom prst="line">
              <a:avLst/>
            </a:prstGeom>
            <a:ln w="12700"/>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02325689-BDE2-41AD-A2D5-F3A145178CB6}"/>
                </a:ext>
              </a:extLst>
            </p:cNvPr>
            <p:cNvGrpSpPr/>
            <p:nvPr/>
          </p:nvGrpSpPr>
          <p:grpSpPr>
            <a:xfrm flipH="1">
              <a:off x="5816268" y="1480027"/>
              <a:ext cx="271112" cy="230743"/>
              <a:chOff x="5042934" y="2797921"/>
              <a:chExt cx="390153" cy="332059"/>
            </a:xfrm>
          </p:grpSpPr>
          <p:sp>
            <p:nvSpPr>
              <p:cNvPr id="104" name="Google Shape;538;p32">
                <a:extLst>
                  <a:ext uri="{FF2B5EF4-FFF2-40B4-BE49-F238E27FC236}">
                    <a16:creationId xmlns:a16="http://schemas.microsoft.com/office/drawing/2014/main" id="{1CD8AE80-65EF-40A8-A5CA-324E957CBD55}"/>
                  </a:ext>
                </a:extLst>
              </p:cNvPr>
              <p:cNvSpPr/>
              <p:nvPr/>
            </p:nvSpPr>
            <p:spPr>
              <a:xfrm rot="18900219" flipH="1">
                <a:off x="5094986" y="2797921"/>
                <a:ext cx="338101" cy="332059"/>
              </a:xfrm>
              <a:custGeom>
                <a:avLst/>
                <a:gdLst/>
                <a:ahLst/>
                <a:cxnLst/>
                <a:rect l="l" t="t" r="r" b="b"/>
                <a:pathLst>
                  <a:path w="14233" h="13776" extrusionOk="0">
                    <a:moveTo>
                      <a:pt x="5024" y="0"/>
                    </a:moveTo>
                    <a:cubicBezTo>
                      <a:pt x="4837" y="135"/>
                      <a:pt x="4656" y="283"/>
                      <a:pt x="4489" y="458"/>
                    </a:cubicBezTo>
                    <a:lnTo>
                      <a:pt x="1829" y="3110"/>
                    </a:lnTo>
                    <a:cubicBezTo>
                      <a:pt x="0" y="4940"/>
                      <a:pt x="0" y="7915"/>
                      <a:pt x="1829" y="9750"/>
                    </a:cubicBezTo>
                    <a:lnTo>
                      <a:pt x="4489" y="12404"/>
                    </a:lnTo>
                    <a:cubicBezTo>
                      <a:pt x="5402" y="13318"/>
                      <a:pt x="6600" y="13775"/>
                      <a:pt x="7806" y="13775"/>
                    </a:cubicBezTo>
                    <a:cubicBezTo>
                      <a:pt x="9004" y="13775"/>
                      <a:pt x="10208" y="13318"/>
                      <a:pt x="11121" y="12404"/>
                    </a:cubicBezTo>
                    <a:lnTo>
                      <a:pt x="13782" y="9750"/>
                    </a:lnTo>
                    <a:cubicBezTo>
                      <a:pt x="13950" y="9577"/>
                      <a:pt x="14097" y="9396"/>
                      <a:pt x="14233" y="9209"/>
                    </a:cubicBezTo>
                    <a:lnTo>
                      <a:pt x="50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39;p32">
                <a:extLst>
                  <a:ext uri="{FF2B5EF4-FFF2-40B4-BE49-F238E27FC236}">
                    <a16:creationId xmlns:a16="http://schemas.microsoft.com/office/drawing/2014/main" id="{2C790FC4-F11A-4B5E-A148-A0FF86F946DD}"/>
                  </a:ext>
                </a:extLst>
              </p:cNvPr>
              <p:cNvSpPr/>
              <p:nvPr/>
            </p:nvSpPr>
            <p:spPr>
              <a:xfrm rot="18900219" flipH="1">
                <a:off x="5042934" y="2822461"/>
                <a:ext cx="120721" cy="120015"/>
              </a:xfrm>
              <a:custGeom>
                <a:avLst/>
                <a:gdLst/>
                <a:ahLst/>
                <a:cxnLst/>
                <a:rect l="l" t="t" r="r" b="b"/>
                <a:pathLst>
                  <a:path w="5082" h="4979" extrusionOk="0">
                    <a:moveTo>
                      <a:pt x="3903" y="0"/>
                    </a:moveTo>
                    <a:cubicBezTo>
                      <a:pt x="3627" y="0"/>
                      <a:pt x="3349" y="110"/>
                      <a:pt x="3143" y="315"/>
                    </a:cubicBezTo>
                    <a:lnTo>
                      <a:pt x="1" y="3459"/>
                    </a:lnTo>
                    <a:lnTo>
                      <a:pt x="1520" y="4979"/>
                    </a:lnTo>
                    <a:lnTo>
                      <a:pt x="4662" y="1836"/>
                    </a:lnTo>
                    <a:cubicBezTo>
                      <a:pt x="5081" y="1417"/>
                      <a:pt x="5081" y="734"/>
                      <a:pt x="4662" y="315"/>
                    </a:cubicBezTo>
                    <a:cubicBezTo>
                      <a:pt x="4451" y="110"/>
                      <a:pt x="4174"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40;p32">
                <a:extLst>
                  <a:ext uri="{FF2B5EF4-FFF2-40B4-BE49-F238E27FC236}">
                    <a16:creationId xmlns:a16="http://schemas.microsoft.com/office/drawing/2014/main" id="{DFA32722-E9D6-4876-A6C5-0CAB1400FC41}"/>
                  </a:ext>
                </a:extLst>
              </p:cNvPr>
              <p:cNvSpPr/>
              <p:nvPr/>
            </p:nvSpPr>
            <p:spPr>
              <a:xfrm rot="18900219" flipH="1">
                <a:off x="5044303" y="3003032"/>
                <a:ext cx="120698" cy="119894"/>
              </a:xfrm>
              <a:custGeom>
                <a:avLst/>
                <a:gdLst/>
                <a:ahLst/>
                <a:cxnLst/>
                <a:rect l="l" t="t" r="r" b="b"/>
                <a:pathLst>
                  <a:path w="5081" h="4974" extrusionOk="0">
                    <a:moveTo>
                      <a:pt x="3903" y="1"/>
                    </a:moveTo>
                    <a:cubicBezTo>
                      <a:pt x="3626" y="1"/>
                      <a:pt x="3356" y="104"/>
                      <a:pt x="3143" y="316"/>
                    </a:cubicBezTo>
                    <a:lnTo>
                      <a:pt x="0" y="3454"/>
                    </a:lnTo>
                    <a:lnTo>
                      <a:pt x="1520" y="4973"/>
                    </a:lnTo>
                    <a:lnTo>
                      <a:pt x="4662" y="1831"/>
                    </a:lnTo>
                    <a:cubicBezTo>
                      <a:pt x="5081" y="1412"/>
                      <a:pt x="5081" y="735"/>
                      <a:pt x="4662" y="316"/>
                    </a:cubicBezTo>
                    <a:cubicBezTo>
                      <a:pt x="4450" y="104"/>
                      <a:pt x="4180" y="1"/>
                      <a:pt x="39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366D6937-F46C-8807-2046-0A21AFE6DCDC}"/>
              </a:ext>
            </a:extLst>
          </p:cNvPr>
          <p:cNvSpPr txBox="1"/>
          <p:nvPr/>
        </p:nvSpPr>
        <p:spPr>
          <a:xfrm>
            <a:off x="1049102" y="121429"/>
            <a:ext cx="7045795" cy="523220"/>
          </a:xfrm>
          <a:prstGeom prst="rect">
            <a:avLst/>
          </a:prstGeom>
          <a:noFill/>
        </p:spPr>
        <p:txBody>
          <a:bodyPr wrap="square" rtlCol="0">
            <a:spAutoFit/>
          </a:bodyPr>
          <a:lstStyle/>
          <a:p>
            <a:pPr algn="ctr"/>
            <a:r>
              <a:rPr lang="en-IN" sz="2800" b="1" dirty="0">
                <a:solidFill>
                  <a:schemeClr val="accent1"/>
                </a:solidFill>
              </a:rPr>
              <a:t>Ansys Structural Analysis</a:t>
            </a:r>
          </a:p>
        </p:txBody>
      </p:sp>
      <p:sp>
        <p:nvSpPr>
          <p:cNvPr id="4" name="TextBox 3">
            <a:extLst>
              <a:ext uri="{FF2B5EF4-FFF2-40B4-BE49-F238E27FC236}">
                <a16:creationId xmlns:a16="http://schemas.microsoft.com/office/drawing/2014/main" id="{3CCDAF4C-908B-0AC8-6100-D8A47D21E025}"/>
              </a:ext>
            </a:extLst>
          </p:cNvPr>
          <p:cNvSpPr txBox="1"/>
          <p:nvPr/>
        </p:nvSpPr>
        <p:spPr>
          <a:xfrm>
            <a:off x="-25054" y="644649"/>
            <a:ext cx="9194108" cy="307777"/>
          </a:xfrm>
          <a:prstGeom prst="rect">
            <a:avLst/>
          </a:prstGeom>
          <a:noFill/>
        </p:spPr>
        <p:txBody>
          <a:bodyPr wrap="square" rtlCol="0">
            <a:spAutoFit/>
          </a:bodyPr>
          <a:lstStyle/>
          <a:p>
            <a:pPr algn="just"/>
            <a:r>
              <a:rPr lang="en-IN" dirty="0">
                <a:solidFill>
                  <a:schemeClr val="bg1"/>
                </a:solidFill>
              </a:rPr>
              <a:t> </a:t>
            </a:r>
          </a:p>
        </p:txBody>
      </p:sp>
      <p:pic>
        <p:nvPicPr>
          <p:cNvPr id="6" name="Picture 5">
            <a:extLst>
              <a:ext uri="{FF2B5EF4-FFF2-40B4-BE49-F238E27FC236}">
                <a16:creationId xmlns:a16="http://schemas.microsoft.com/office/drawing/2014/main" id="{B06A37B7-0260-C924-C1EF-4B121F78D5DB}"/>
              </a:ext>
            </a:extLst>
          </p:cNvPr>
          <p:cNvPicPr>
            <a:picLocks noChangeAspect="1"/>
          </p:cNvPicPr>
          <p:nvPr/>
        </p:nvPicPr>
        <p:blipFill>
          <a:blip r:embed="rId4"/>
          <a:stretch>
            <a:fillRect/>
          </a:stretch>
        </p:blipFill>
        <p:spPr>
          <a:xfrm>
            <a:off x="444593" y="696576"/>
            <a:ext cx="8228891" cy="4643113"/>
          </a:xfrm>
          <a:prstGeom prst="rect">
            <a:avLst/>
          </a:prstGeom>
        </p:spPr>
      </p:pic>
    </p:spTree>
    <p:extLst>
      <p:ext uri="{BB962C8B-B14F-4D97-AF65-F5344CB8AC3E}">
        <p14:creationId xmlns:p14="http://schemas.microsoft.com/office/powerpoint/2010/main" val="2432961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additive="base">
                                        <p:cTn id="7" dur="500" fill="hold"/>
                                        <p:tgtEl>
                                          <p:spTgt spid="100"/>
                                        </p:tgtEl>
                                        <p:attrNameLst>
                                          <p:attrName>ppt_x</p:attrName>
                                        </p:attrNameLst>
                                      </p:cBhvr>
                                      <p:tavLst>
                                        <p:tav tm="0">
                                          <p:val>
                                            <p:strVal val="0-#ppt_w/2"/>
                                          </p:val>
                                        </p:tav>
                                        <p:tav tm="100000">
                                          <p:val>
                                            <p:strVal val="#ppt_x"/>
                                          </p:val>
                                        </p:tav>
                                      </p:tavLst>
                                    </p:anim>
                                    <p:anim calcmode="lin" valueType="num">
                                      <p:cBhvr additive="base">
                                        <p:cTn id="8" dur="5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ergy Saving Electric Vehicle Pitch Deck by Slidesgo">
  <a:themeElements>
    <a:clrScheme name="Simple Light">
      <a:dk1>
        <a:srgbClr val="191919"/>
      </a:dk1>
      <a:lt1>
        <a:srgbClr val="FFFFFF"/>
      </a:lt1>
      <a:dk2>
        <a:srgbClr val="EFEFEF"/>
      </a:dk2>
      <a:lt2>
        <a:srgbClr val="7B7B7B"/>
      </a:lt2>
      <a:accent1>
        <a:srgbClr val="7BD159"/>
      </a:accent1>
      <a:accent2>
        <a:srgbClr val="63AC47"/>
      </a:accent2>
      <a:accent3>
        <a:srgbClr val="4F8B37"/>
      </a:accent3>
      <a:accent4>
        <a:srgbClr val="F8E67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11835</TotalTime>
  <Words>712</Words>
  <Application>Microsoft Office PowerPoint</Application>
  <PresentationFormat>On-screen Show (16:9)</PresentationFormat>
  <Paragraphs>98</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Righteous</vt:lpstr>
      <vt:lpstr>Jura</vt:lpstr>
      <vt:lpstr>Wingdings</vt:lpstr>
      <vt:lpstr>MuseoModerno Black</vt:lpstr>
      <vt:lpstr>Energy Saving Electric Vehicle Pitch Deck by Slidesgo</vt:lpstr>
      <vt:lpstr>Design Optimization of  Drone Arm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saving electric vehicle pitch deck</dc:title>
  <dc:creator>User01</dc:creator>
  <cp:lastModifiedBy>Mr. Naman Khetan</cp:lastModifiedBy>
  <cp:revision>213</cp:revision>
  <cp:lastPrinted>2022-03-03T13:41:26Z</cp:lastPrinted>
  <dcterms:modified xsi:type="dcterms:W3CDTF">2023-05-08T11:58:53Z</dcterms:modified>
</cp:coreProperties>
</file>